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81" r:id="rId3"/>
    <p:sldId id="268" r:id="rId4"/>
    <p:sldId id="258" r:id="rId5"/>
    <p:sldId id="267" r:id="rId6"/>
    <p:sldId id="266" r:id="rId7"/>
    <p:sldId id="265" r:id="rId8"/>
    <p:sldId id="275" r:id="rId9"/>
    <p:sldId id="269" r:id="rId10"/>
    <p:sldId id="276" r:id="rId11"/>
    <p:sldId id="277" r:id="rId12"/>
    <p:sldId id="270" r:id="rId13"/>
    <p:sldId id="278" r:id="rId14"/>
    <p:sldId id="262" r:id="rId15"/>
    <p:sldId id="274" r:id="rId16"/>
    <p:sldId id="279" r:id="rId17"/>
    <p:sldId id="280" r:id="rId18"/>
    <p:sldId id="273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20016" autoAdjust="0"/>
    <p:restoredTop sz="94660"/>
  </p:normalViewPr>
  <p:slideViewPr>
    <p:cSldViewPr snapToGrid="0">
      <p:cViewPr>
        <p:scale>
          <a:sx n="116" d="100"/>
          <a:sy n="116" d="100"/>
        </p:scale>
        <p:origin x="1416" y="16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5/4/2018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5/4/2018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72735" y="2067698"/>
            <a:ext cx="8915399" cy="2031956"/>
          </a:xfrm>
        </p:spPr>
        <p:txBody>
          <a:bodyPr>
            <a:normAutofit/>
          </a:bodyPr>
          <a:lstStyle/>
          <a:p>
            <a:pPr algn="ctr"/>
            <a:r>
              <a:rPr lang="bg-BG" sz="2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Проект </a:t>
            </a:r>
            <a:r>
              <a:rPr lang="bg-BG" sz="2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BG05SFOP001-1.002-0004-С01 </a:t>
            </a:r>
            <a:r>
              <a:rPr lang="bg-BG" sz="2400" b="1" dirty="0" smtClean="0">
                <a:solidFill>
                  <a:schemeClr val="tx1"/>
                </a:solidFill>
              </a:rPr>
              <a:t>за </a:t>
            </a:r>
            <a:r>
              <a:rPr lang="bg-BG" sz="2400" b="1" dirty="0" smtClean="0"/>
              <a:t/>
            </a:r>
            <a:br>
              <a:rPr lang="bg-BG" sz="2400" b="1" dirty="0" smtClean="0"/>
            </a:br>
            <a:r>
              <a:rPr lang="bg-BG" sz="2400" b="1" dirty="0" smtClean="0"/>
              <a:t>„</a:t>
            </a:r>
            <a:r>
              <a:rPr lang="bg-BG" sz="2400" b="1" dirty="0"/>
              <a:t>Надграждане на имотния регистър за интеграция с кадастралния регистър и предоставяне на допълнителни е-услуги“</a:t>
            </a:r>
            <a:r>
              <a:rPr lang="bg-BG" sz="2400" dirty="0"/>
              <a:t> </a:t>
            </a:r>
            <a:endParaRPr lang="bg-BG" sz="22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70129" y="582286"/>
            <a:ext cx="1511939" cy="113395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28905" y="582286"/>
            <a:ext cx="1143000" cy="1143000"/>
          </a:xfrm>
          <a:prstGeom prst="rect">
            <a:avLst/>
          </a:prstGeom>
        </p:spPr>
      </p:pic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5031014" y="4762268"/>
            <a:ext cx="7037419" cy="1951571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25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>
              <a:defRPr/>
            </a:pPr>
            <a:r>
              <a:rPr lang="bg-BG" sz="1400" dirty="0" smtClean="0"/>
              <a:t/>
            </a:r>
            <a:br>
              <a:rPr lang="bg-BG" sz="1400" dirty="0" smtClean="0"/>
            </a:br>
            <a:r>
              <a:rPr lang="bg-BG" sz="1400" dirty="0" smtClean="0"/>
              <a:t/>
            </a:r>
            <a:br>
              <a:rPr lang="bg-BG" sz="1400" dirty="0" smtClean="0"/>
            </a:b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300" dirty="0" smtClean="0"/>
              <a:t/>
            </a:r>
            <a:br>
              <a:rPr lang="en-US" sz="1300" dirty="0" smtClean="0"/>
            </a:br>
            <a:r>
              <a:rPr lang="en-US" sz="1300" dirty="0" smtClean="0"/>
              <a:t/>
            </a:r>
            <a:br>
              <a:rPr lang="en-US" sz="1300" dirty="0" smtClean="0"/>
            </a:br>
            <a:r>
              <a:rPr lang="en-US" sz="1300" dirty="0" smtClean="0"/>
              <a:t/>
            </a:r>
            <a:br>
              <a:rPr lang="en-US" sz="1300" dirty="0" smtClean="0"/>
            </a:br>
            <a:r>
              <a:rPr lang="en-US" sz="1300" dirty="0" smtClean="0"/>
              <a:t/>
            </a:r>
            <a:br>
              <a:rPr lang="en-US" sz="1300" dirty="0" smtClean="0"/>
            </a:br>
            <a:r>
              <a:rPr lang="en-US" sz="13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US" sz="13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bg-BG" sz="4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АГЕНЦИЯ ПО ВПИСВАНИЯТА</a:t>
            </a:r>
            <a:r>
              <a:rPr lang="en-US" sz="1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US" sz="1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1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US" sz="1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1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US" sz="1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1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US" sz="1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bg-BG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29</a:t>
            </a:r>
            <a:r>
              <a:rPr lang="bg-BG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bg-BG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Май 2018 г.</a:t>
            </a: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bg-BG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София</a:t>
            </a: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, </a:t>
            </a:r>
            <a:r>
              <a:rPr lang="bg-BG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България</a:t>
            </a:r>
            <a:endParaRPr lang="en-US" sz="20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r">
              <a:defRPr/>
            </a:pP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21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www.registryagency.bg</a:t>
            </a:r>
            <a:endParaRPr lang="en-US" sz="21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r">
              <a:defRPr/>
            </a:pPr>
            <a:endParaRPr lang="bg-BG" sz="20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51631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599"/>
            <a:ext cx="8915400" cy="4300152"/>
          </a:xfrm>
        </p:spPr>
        <p:txBody>
          <a:bodyPr>
            <a:noAutofit/>
          </a:bodyPr>
          <a:lstStyle/>
          <a:p>
            <a:pPr algn="just">
              <a:buFont typeface="Wingdings" pitchFamily="2" charset="2"/>
              <a:buChar char="§"/>
            </a:pPr>
            <a:r>
              <a:rPr lang="ru-RU" sz="2000" b="1" dirty="0">
                <a:latin typeface="Gabriola" pitchFamily="82" charset="0"/>
              </a:rPr>
              <a:t>Ще бъде </a:t>
            </a:r>
            <a:r>
              <a:rPr lang="ru-RU" sz="2000" b="1" dirty="0" smtClean="0">
                <a:latin typeface="Gabriola" pitchFamily="82" charset="0"/>
              </a:rPr>
              <a:t>изградена </a:t>
            </a:r>
            <a:r>
              <a:rPr lang="ru-RU" sz="2000" b="1" dirty="0">
                <a:latin typeface="Gabriola" pitchFamily="82" charset="0"/>
              </a:rPr>
              <a:t>функционалност за електронно подписване на партидите от съдии по вписвания съгласно чл. </a:t>
            </a:r>
            <a:r>
              <a:rPr lang="ru-RU" sz="2000" b="1" dirty="0" smtClean="0">
                <a:latin typeface="Gabriola" pitchFamily="82" charset="0"/>
              </a:rPr>
              <a:t>68, ал. </a:t>
            </a:r>
            <a:r>
              <a:rPr lang="ru-RU" sz="2000" b="1" dirty="0">
                <a:latin typeface="Gabriola" pitchFamily="82" charset="0"/>
              </a:rPr>
              <a:t>1 и чл. 71 </a:t>
            </a:r>
            <a:r>
              <a:rPr lang="ru-RU" sz="2000" b="1" dirty="0" smtClean="0">
                <a:latin typeface="Gabriola" pitchFamily="82" charset="0"/>
              </a:rPr>
              <a:t>, ал</a:t>
            </a:r>
            <a:r>
              <a:rPr lang="ru-RU" sz="2000" b="1" dirty="0">
                <a:latin typeface="Gabriola" pitchFamily="82" charset="0"/>
              </a:rPr>
              <a:t>. 2 от </a:t>
            </a:r>
            <a:r>
              <a:rPr lang="ru-RU" sz="2000" b="1" dirty="0" smtClean="0">
                <a:latin typeface="Gabriola" pitchFamily="82" charset="0"/>
              </a:rPr>
              <a:t>ЗКИР</a:t>
            </a:r>
            <a:r>
              <a:rPr lang="ru-RU" sz="2000" b="1" dirty="0">
                <a:latin typeface="Gabriola" pitchFamily="82" charset="0"/>
              </a:rPr>
              <a:t>;</a:t>
            </a:r>
            <a:endParaRPr lang="en-US" sz="2000" b="1" dirty="0">
              <a:latin typeface="Gabriola" pitchFamily="82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ru-RU" sz="2000" b="1" dirty="0">
                <a:latin typeface="Gabriola" pitchFamily="82" charset="0"/>
              </a:rPr>
              <a:t>Ще </a:t>
            </a:r>
            <a:r>
              <a:rPr lang="ru-RU" sz="2000" b="1" dirty="0" smtClean="0">
                <a:latin typeface="Gabriola" pitchFamily="82" charset="0"/>
              </a:rPr>
              <a:t>бъдат разработени </a:t>
            </a:r>
            <a:r>
              <a:rPr lang="ru-RU" sz="2000" b="1" dirty="0">
                <a:latin typeface="Gabriola" pitchFamily="82" charset="0"/>
              </a:rPr>
              <a:t>модули за е-валидиране и е-връчване;</a:t>
            </a:r>
            <a:endParaRPr lang="en-US" sz="2000" b="1" dirty="0">
              <a:latin typeface="Gabriola" pitchFamily="82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ru-RU" sz="2000" b="1" dirty="0">
                <a:latin typeface="Gabriola" pitchFamily="82" charset="0"/>
              </a:rPr>
              <a:t>Ще бъде </a:t>
            </a:r>
            <a:r>
              <a:rPr lang="ru-RU" sz="2000" b="1" dirty="0" smtClean="0">
                <a:latin typeface="Gabriola" pitchFamily="82" charset="0"/>
              </a:rPr>
              <a:t>разработен </a:t>
            </a:r>
            <a:r>
              <a:rPr lang="ru-RU" sz="2000" b="1" dirty="0">
                <a:latin typeface="Gabriola" pitchFamily="82" charset="0"/>
              </a:rPr>
              <a:t>калкулатор за изчисление на дължимите държавните такси – достъпен както за вътрешни така и за външни потребители ; </a:t>
            </a:r>
            <a:endParaRPr lang="en-US" sz="2000" b="1" dirty="0">
              <a:latin typeface="Gabriola" pitchFamily="82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ru-RU" sz="2000" b="1" dirty="0">
                <a:latin typeface="Gabriola" pitchFamily="82" charset="0"/>
              </a:rPr>
              <a:t>Ще </a:t>
            </a:r>
            <a:r>
              <a:rPr lang="ru-RU" sz="2000" b="1" dirty="0" smtClean="0">
                <a:latin typeface="Gabriola" pitchFamily="82" charset="0"/>
              </a:rPr>
              <a:t>бъдат надградени </a:t>
            </a:r>
            <a:r>
              <a:rPr lang="ru-RU" sz="2000" b="1" dirty="0">
                <a:latin typeface="Gabriola" pitchFamily="82" charset="0"/>
              </a:rPr>
              <a:t>вътрешно-административни и справочни функционалности; </a:t>
            </a:r>
            <a:endParaRPr lang="en-US" sz="2000" b="1" dirty="0">
              <a:latin typeface="Gabriola" pitchFamily="82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ru-RU" sz="2000" b="1" dirty="0">
                <a:latin typeface="Gabriola" pitchFamily="82" charset="0"/>
              </a:rPr>
              <a:t>Ще бъде </a:t>
            </a:r>
            <a:r>
              <a:rPr lang="ru-RU" sz="2000" b="1" dirty="0" smtClean="0">
                <a:latin typeface="Gabriola" pitchFamily="82" charset="0"/>
              </a:rPr>
              <a:t>създадена </a:t>
            </a:r>
            <a:r>
              <a:rPr lang="ru-RU" sz="2000" b="1" dirty="0">
                <a:latin typeface="Gabriola" pitchFamily="82" charset="0"/>
              </a:rPr>
              <a:t>функционалност за известяване на посочен e-mail адрес; </a:t>
            </a:r>
            <a:endParaRPr lang="en-US" sz="2000" b="1" dirty="0">
              <a:latin typeface="Gabriola" pitchFamily="82" charset="0"/>
            </a:endParaRPr>
          </a:p>
          <a:p>
            <a:pPr>
              <a:buFont typeface="Wingdings" pitchFamily="2" charset="2"/>
              <a:buChar char="§"/>
            </a:pPr>
            <a:r>
              <a:rPr lang="ru-RU" sz="2000" b="1" dirty="0">
                <a:latin typeface="Gabriola" pitchFamily="82" charset="0"/>
              </a:rPr>
              <a:t>Ще бъде </a:t>
            </a:r>
            <a:r>
              <a:rPr lang="ru-RU" sz="2000" b="1" dirty="0" smtClean="0">
                <a:latin typeface="Gabriola" pitchFamily="82" charset="0"/>
              </a:rPr>
              <a:t>разработена </a:t>
            </a:r>
            <a:r>
              <a:rPr lang="ru-RU" sz="2000" b="1" dirty="0">
                <a:latin typeface="Gabriola" pitchFamily="82" charset="0"/>
              </a:rPr>
              <a:t>функционалност за проверка/статус на заявление; </a:t>
            </a:r>
            <a:endParaRPr lang="en-US" sz="2000" b="1" dirty="0" smtClean="0">
              <a:latin typeface="Gabriola" pitchFamily="82" charset="0"/>
            </a:endParaRPr>
          </a:p>
          <a:p>
            <a:pPr>
              <a:buFont typeface="Wingdings" pitchFamily="2" charset="2"/>
              <a:buChar char="§"/>
            </a:pPr>
            <a:r>
              <a:rPr lang="ru-RU" sz="2000" b="1" dirty="0">
                <a:latin typeface="Gabriola" pitchFamily="82" charset="0"/>
              </a:rPr>
              <a:t>Ще бъде </a:t>
            </a:r>
            <a:r>
              <a:rPr lang="ru-RU" sz="2000" b="1" dirty="0" smtClean="0">
                <a:latin typeface="Gabriola" pitchFamily="82" charset="0"/>
              </a:rPr>
              <a:t>изградена </a:t>
            </a:r>
            <a:r>
              <a:rPr lang="ru-RU" sz="2000" b="1" dirty="0">
                <a:latin typeface="Gabriola" pitchFamily="82" charset="0"/>
              </a:rPr>
              <a:t>функционалност за обмен на нормативно изискуемите документи между Агенция по вписванията и АГКК при въвеждане на принципите на </a:t>
            </a:r>
            <a:r>
              <a:rPr lang="ru-RU" sz="2000" b="1" dirty="0" smtClean="0">
                <a:latin typeface="Gabriola" pitchFamily="82" charset="0"/>
              </a:rPr>
              <a:t>КАО</a:t>
            </a:r>
            <a:r>
              <a:rPr lang="en-US" sz="2000" b="1" dirty="0" smtClean="0">
                <a:latin typeface="Gabriola" pitchFamily="82" charset="0"/>
              </a:rPr>
              <a:t>;</a:t>
            </a:r>
            <a:endParaRPr lang="en-US" sz="2000" b="1" dirty="0">
              <a:latin typeface="Gabriola" pitchFamily="82" charset="0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255174" y="496066"/>
            <a:ext cx="8911687" cy="1184453"/>
          </a:xfrm>
        </p:spPr>
        <p:txBody>
          <a:bodyPr>
            <a:normAutofit/>
          </a:bodyPr>
          <a:lstStyle/>
          <a:p>
            <a:pPr marL="342900" lvl="0" indent="-342900" algn="ctr">
              <a:spcBef>
                <a:spcPts val="1000"/>
              </a:spcBef>
            </a:pPr>
            <a:r>
              <a:rPr lang="ru-RU" sz="2200" b="1" u="sng" dirty="0">
                <a:solidFill>
                  <a:prstClr val="black"/>
                </a:solidFill>
                <a:latin typeface="Georgia" pitchFamily="18" charset="0"/>
                <a:cs typeface="Arial" panose="020B0604020202020204" pitchFamily="34" charset="0"/>
              </a:rPr>
              <a:t>Дейност </a:t>
            </a:r>
            <a:r>
              <a:rPr lang="en-US" sz="2200" b="1" u="sng" dirty="0" smtClean="0">
                <a:solidFill>
                  <a:prstClr val="black"/>
                </a:solidFill>
                <a:latin typeface="Georgia" pitchFamily="18" charset="0"/>
                <a:cs typeface="Arial" panose="020B0604020202020204" pitchFamily="34" charset="0"/>
              </a:rPr>
              <a:t>2</a:t>
            </a:r>
            <a:r>
              <a:rPr lang="en-US" sz="2200" u="sng" dirty="0" smtClean="0">
                <a:solidFill>
                  <a:prstClr val="black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/>
            </a:r>
            <a:br>
              <a:rPr lang="en-US" sz="2200" u="sng" dirty="0" smtClean="0">
                <a:solidFill>
                  <a:prstClr val="black"/>
                </a:solidFill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ru-RU" sz="2400" b="1" dirty="0" smtClean="0">
                <a:latin typeface="Gabriola" pitchFamily="82" charset="0"/>
              </a:rPr>
              <a:t>Надграждане на Модул „Имотен регистър“ в Интегрирана информационна система за Кадастър и Имотен регистър</a:t>
            </a:r>
            <a:endParaRPr lang="bg-BG" sz="2400" b="1" dirty="0">
              <a:solidFill>
                <a:schemeClr val="tx1"/>
              </a:solidFill>
              <a:latin typeface="Gabriola" pitchFamily="82" charset="0"/>
              <a:cs typeface="Arial" panose="020B0604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1919" y="0"/>
            <a:ext cx="1146147" cy="114005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30895" y="68228"/>
            <a:ext cx="1304194" cy="9781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4465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4366054"/>
          </a:xfrm>
        </p:spPr>
        <p:txBody>
          <a:bodyPr>
            <a:noAutofit/>
          </a:bodyPr>
          <a:lstStyle/>
          <a:p>
            <a:pPr algn="just">
              <a:buFont typeface="Wingdings" pitchFamily="2" charset="2"/>
              <a:buChar char="§"/>
            </a:pPr>
            <a:r>
              <a:rPr lang="ru-RU" sz="2000" b="1" dirty="0">
                <a:latin typeface="Gabriola" pitchFamily="82" charset="0"/>
              </a:rPr>
              <a:t>Ще </a:t>
            </a:r>
            <a:r>
              <a:rPr lang="ru-RU" sz="2000" b="1" dirty="0" smtClean="0">
                <a:latin typeface="Gabriola" pitchFamily="82" charset="0"/>
              </a:rPr>
              <a:t>бъдат изградени </a:t>
            </a:r>
            <a:r>
              <a:rPr lang="ru-RU" sz="2000" b="1" dirty="0">
                <a:latin typeface="Gabriola" pitchFamily="82" charset="0"/>
              </a:rPr>
              <a:t>интерфейси за интеграция с вътрешни и външни системи и регистри и създадена възможност за служебно автоматизирано изпращане на данни на заинтересувани лица и институции; </a:t>
            </a:r>
            <a:endParaRPr lang="bg-BG" sz="2000" b="1" dirty="0">
              <a:latin typeface="Gabriola" pitchFamily="82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ru-RU" sz="2000" b="1" dirty="0">
                <a:latin typeface="Gabriola" pitchFamily="82" charset="0"/>
              </a:rPr>
              <a:t>Ще бъде </a:t>
            </a:r>
            <a:r>
              <a:rPr lang="ru-RU" sz="2000" b="1" dirty="0" smtClean="0">
                <a:latin typeface="Gabriola" pitchFamily="82" charset="0"/>
              </a:rPr>
              <a:t>разработена </a:t>
            </a:r>
            <a:r>
              <a:rPr lang="ru-RU" sz="2000" b="1" dirty="0">
                <a:latin typeface="Gabriola" pitchFamily="82" charset="0"/>
              </a:rPr>
              <a:t>Система за контрол на качеството на данните за установяване на несъвпадения; </a:t>
            </a:r>
            <a:endParaRPr lang="en-US" sz="2000" b="1" dirty="0" smtClean="0">
              <a:latin typeface="Gabriola" pitchFamily="82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ru-RU" sz="2000" b="1" dirty="0" smtClean="0">
                <a:latin typeface="Gabriola" pitchFamily="82" charset="0"/>
              </a:rPr>
              <a:t> </a:t>
            </a:r>
            <a:r>
              <a:rPr lang="ru-RU" sz="2000" b="1" dirty="0">
                <a:latin typeface="Gabriola" pitchFamily="82" charset="0"/>
              </a:rPr>
              <a:t>Ще бъде </a:t>
            </a:r>
            <a:r>
              <a:rPr lang="ru-RU" sz="2000" b="1" dirty="0" smtClean="0">
                <a:latin typeface="Gabriola" pitchFamily="82" charset="0"/>
              </a:rPr>
              <a:t>разработена </a:t>
            </a:r>
            <a:r>
              <a:rPr lang="ru-RU" sz="2000" b="1" dirty="0">
                <a:latin typeface="Gabriola" pitchFamily="82" charset="0"/>
              </a:rPr>
              <a:t>Система за усвояване на таксите; </a:t>
            </a:r>
            <a:endParaRPr lang="en-US" sz="2000" b="1" dirty="0">
              <a:latin typeface="Gabriola" pitchFamily="82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ru-RU" sz="2000" b="1" dirty="0">
                <a:latin typeface="Gabriola" pitchFamily="82" charset="0"/>
              </a:rPr>
              <a:t>Ще </a:t>
            </a:r>
            <a:r>
              <a:rPr lang="ru-RU" sz="2000" b="1" dirty="0" smtClean="0">
                <a:latin typeface="Gabriola" pitchFamily="82" charset="0"/>
              </a:rPr>
              <a:t>бъдат обучени </a:t>
            </a:r>
            <a:r>
              <a:rPr lang="ru-RU" sz="2000" b="1" dirty="0">
                <a:latin typeface="Gabriola" pitchFamily="82" charset="0"/>
              </a:rPr>
              <a:t>съдии по вписванията и служители на </a:t>
            </a:r>
            <a:r>
              <a:rPr lang="ru-RU" sz="2000" b="1" dirty="0" smtClean="0">
                <a:latin typeface="Gabriola" pitchFamily="82" charset="0"/>
              </a:rPr>
              <a:t>АВ;</a:t>
            </a:r>
          </a:p>
          <a:p>
            <a:pPr algn="just">
              <a:buFont typeface="Wingdings" pitchFamily="2" charset="2"/>
              <a:buChar char="§"/>
            </a:pPr>
            <a:r>
              <a:rPr lang="ru-RU" sz="2000" b="1" dirty="0">
                <a:latin typeface="Gabriola" pitchFamily="82" charset="0"/>
              </a:rPr>
              <a:t>Ще </a:t>
            </a:r>
            <a:r>
              <a:rPr lang="ru-RU" sz="2000" b="1" dirty="0" smtClean="0">
                <a:latin typeface="Gabriola" pitchFamily="82" charset="0"/>
              </a:rPr>
              <a:t>бъдат реализирани </a:t>
            </a:r>
            <a:r>
              <a:rPr lang="ru-RU" sz="2000" b="1" dirty="0">
                <a:latin typeface="Gabriola" pitchFamily="82" charset="0"/>
              </a:rPr>
              <a:t>минимум 9 нови електронни услуги, в </a:t>
            </a:r>
            <a:r>
              <a:rPr lang="ru-RU" sz="2000" b="1" dirty="0" smtClean="0">
                <a:latin typeface="Gabriola" pitchFamily="82" charset="0"/>
              </a:rPr>
              <a:t>това число вътрешно-административни</a:t>
            </a:r>
            <a:r>
              <a:rPr lang="ru-RU" sz="2000" b="1" dirty="0">
                <a:latin typeface="Gabriola" pitchFamily="82" charset="0"/>
              </a:rPr>
              <a:t>, свързани с регистриране на заявление, известяване, издаване на удостоверения, преписи и </a:t>
            </a:r>
            <a:r>
              <a:rPr lang="ru-RU" sz="2000" b="1" dirty="0" smtClean="0">
                <a:latin typeface="Gabriola" pitchFamily="82" charset="0"/>
              </a:rPr>
              <a:t>справки</a:t>
            </a:r>
            <a:r>
              <a:rPr lang="ru-RU" sz="2000" b="1" dirty="0">
                <a:latin typeface="Gabriola" pitchFamily="82" charset="0"/>
              </a:rPr>
              <a:t>;</a:t>
            </a:r>
            <a:endParaRPr lang="en-US" sz="2000" b="1" dirty="0" smtClean="0">
              <a:latin typeface="Gabriola" pitchFamily="82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ru-RU" sz="2000" b="1" dirty="0">
                <a:latin typeface="Gabriola" pitchFamily="82" charset="0"/>
              </a:rPr>
              <a:t>Ще бъде </a:t>
            </a:r>
            <a:r>
              <a:rPr lang="ru-RU" sz="2000" b="1" dirty="0" smtClean="0">
                <a:latin typeface="Gabriola" pitchFamily="82" charset="0"/>
              </a:rPr>
              <a:t>разработена </a:t>
            </a:r>
            <a:r>
              <a:rPr lang="ru-RU" sz="2000" b="1" dirty="0">
                <a:latin typeface="Gabriola" pitchFamily="82" charset="0"/>
              </a:rPr>
              <a:t>инструкция за работа със системата достъпна за потребителите във ИИСКИР.</a:t>
            </a:r>
            <a:endParaRPr lang="bg-BG" sz="2000" b="1" dirty="0">
              <a:latin typeface="Gabriola" pitchFamily="8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1919" y="0"/>
            <a:ext cx="1146147" cy="114005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30895" y="68228"/>
            <a:ext cx="1304194" cy="978145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006811" y="496066"/>
            <a:ext cx="7694140" cy="1184453"/>
          </a:xfrm>
        </p:spPr>
        <p:txBody>
          <a:bodyPr>
            <a:normAutofit/>
          </a:bodyPr>
          <a:lstStyle/>
          <a:p>
            <a:pPr marL="342900" lvl="0" indent="-342900" algn="ctr">
              <a:spcBef>
                <a:spcPts val="1000"/>
              </a:spcBef>
            </a:pPr>
            <a:r>
              <a:rPr lang="ru-RU" sz="2200" b="1" u="sng" dirty="0">
                <a:solidFill>
                  <a:prstClr val="black"/>
                </a:solidFill>
                <a:latin typeface="Georgia" pitchFamily="18" charset="0"/>
                <a:cs typeface="Arial" panose="020B0604020202020204" pitchFamily="34" charset="0"/>
              </a:rPr>
              <a:t>Дейност </a:t>
            </a:r>
            <a:r>
              <a:rPr lang="en-US" sz="2200" b="1" u="sng" dirty="0" smtClean="0">
                <a:solidFill>
                  <a:prstClr val="black"/>
                </a:solidFill>
                <a:latin typeface="Georgia" pitchFamily="18" charset="0"/>
                <a:cs typeface="Arial" panose="020B0604020202020204" pitchFamily="34" charset="0"/>
              </a:rPr>
              <a:t>2</a:t>
            </a:r>
            <a:r>
              <a:rPr lang="en-US" sz="2200" u="sng" dirty="0" smtClean="0">
                <a:solidFill>
                  <a:prstClr val="black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/>
            </a:r>
            <a:br>
              <a:rPr lang="en-US" sz="2200" u="sng" dirty="0" smtClean="0">
                <a:solidFill>
                  <a:prstClr val="black"/>
                </a:solidFill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ru-RU" sz="2400" b="1" dirty="0" smtClean="0">
                <a:latin typeface="Gabriola" pitchFamily="82" charset="0"/>
              </a:rPr>
              <a:t>Надграждане на Модул „Имотен регистър“ в Интегрирана информационна система за Кадастър и Имотен регистър</a:t>
            </a:r>
            <a:endParaRPr lang="bg-BG" sz="2400" b="1" dirty="0">
              <a:solidFill>
                <a:schemeClr val="tx1"/>
              </a:solidFill>
              <a:latin typeface="Gabriola" pitchFamily="82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3516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702012"/>
            <a:ext cx="8911687" cy="2178974"/>
          </a:xfrm>
        </p:spPr>
        <p:txBody>
          <a:bodyPr>
            <a:normAutofit/>
          </a:bodyPr>
          <a:lstStyle/>
          <a:p>
            <a:pPr marL="342900" lvl="0" indent="-342900" algn="ctr">
              <a:spcBef>
                <a:spcPts val="1000"/>
              </a:spcBef>
            </a:pPr>
            <a:r>
              <a:rPr lang="ru-RU" sz="2200" b="1" u="sng" dirty="0">
                <a:solidFill>
                  <a:prstClr val="black"/>
                </a:solidFill>
                <a:latin typeface="Georgia" pitchFamily="18" charset="0"/>
                <a:cs typeface="Arial" panose="020B0604020202020204" pitchFamily="34" charset="0"/>
              </a:rPr>
              <a:t>Дейност </a:t>
            </a:r>
            <a:r>
              <a:rPr lang="en-US" sz="2200" b="1" u="sng" dirty="0" smtClean="0">
                <a:solidFill>
                  <a:prstClr val="black"/>
                </a:solidFill>
                <a:latin typeface="Georgia" pitchFamily="18" charset="0"/>
                <a:cs typeface="Arial" panose="020B0604020202020204" pitchFamily="34" charset="0"/>
              </a:rPr>
              <a:t>3</a:t>
            </a:r>
            <a:r>
              <a:rPr lang="en-US" sz="2200" u="sng" dirty="0" smtClean="0">
                <a:solidFill>
                  <a:prstClr val="black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/>
            </a:r>
            <a:br>
              <a:rPr lang="en-US" sz="2200" u="sng" dirty="0" smtClean="0">
                <a:solidFill>
                  <a:prstClr val="black"/>
                </a:solidFill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ru-RU" sz="2700" b="1" dirty="0" smtClean="0">
                <a:latin typeface="Gabriola" pitchFamily="82" charset="0"/>
              </a:rPr>
              <a:t>Надграждане </a:t>
            </a:r>
            <a:r>
              <a:rPr lang="ru-RU" sz="2700" b="1" dirty="0">
                <a:latin typeface="Gabriola" pitchFamily="82" charset="0"/>
              </a:rPr>
              <a:t>на модул за отдалечен достъп (One-stop-shop)</a:t>
            </a:r>
            <a:endParaRPr lang="bg-BG" sz="2700" b="1" dirty="0">
              <a:solidFill>
                <a:schemeClr val="tx1"/>
              </a:solidFill>
              <a:latin typeface="Gabriola" pitchFamily="82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1" y="1738185"/>
            <a:ext cx="9256799" cy="413539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endParaRPr lang="en-US" sz="2000" b="1" dirty="0" smtClean="0">
              <a:latin typeface="Georgia" pitchFamily="18" charset="0"/>
            </a:endParaRPr>
          </a:p>
          <a:p>
            <a:pPr marL="0" indent="0" algn="ctr">
              <a:buNone/>
            </a:pPr>
            <a:r>
              <a:rPr lang="ru-RU" sz="2000" b="1" dirty="0" smtClean="0">
                <a:latin typeface="Georgia" pitchFamily="18" charset="0"/>
              </a:rPr>
              <a:t>Конкретните </a:t>
            </a:r>
            <a:r>
              <a:rPr lang="ru-RU" sz="2000" b="1" dirty="0">
                <a:latin typeface="Georgia" pitchFamily="18" charset="0"/>
              </a:rPr>
              <a:t>резултати от тази </a:t>
            </a:r>
            <a:r>
              <a:rPr lang="ru-RU" sz="2000" b="1" dirty="0" smtClean="0">
                <a:latin typeface="Georgia" pitchFamily="18" charset="0"/>
              </a:rPr>
              <a:t>дейност:</a:t>
            </a:r>
            <a:endParaRPr lang="en-US" sz="2000" b="1" dirty="0" smtClean="0">
              <a:latin typeface="Georgia" pitchFamily="18" charset="0"/>
            </a:endParaRPr>
          </a:p>
          <a:p>
            <a:pPr marL="0" indent="0" algn="ctr">
              <a:buNone/>
            </a:pPr>
            <a:endParaRPr lang="en-US" sz="2000" b="1" dirty="0">
              <a:latin typeface="Georgia" pitchFamily="18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ru-RU" sz="2000" b="1" dirty="0">
                <a:latin typeface="Gabriola" pitchFamily="82" charset="0"/>
              </a:rPr>
              <a:t>Ще бъде </a:t>
            </a:r>
            <a:r>
              <a:rPr lang="ru-RU" sz="2000" b="1" dirty="0" smtClean="0">
                <a:latin typeface="Gabriola" pitchFamily="82" charset="0"/>
              </a:rPr>
              <a:t>надграден модулът </a:t>
            </a:r>
            <a:r>
              <a:rPr lang="ru-RU" sz="2000" b="1" dirty="0">
                <a:latin typeface="Gabriola" pitchFamily="82" charset="0"/>
              </a:rPr>
              <a:t>за отдалечен достъп (One-stop-shop</a:t>
            </a:r>
            <a:r>
              <a:rPr lang="ru-RU" sz="2000" b="1" dirty="0" smtClean="0">
                <a:latin typeface="Gabriola" pitchFamily="82" charset="0"/>
              </a:rPr>
              <a:t>) и </a:t>
            </a:r>
            <a:r>
              <a:rPr lang="ru-RU" sz="2000" b="1" dirty="0">
                <a:latin typeface="Gabriola" pitchFamily="82" charset="0"/>
              </a:rPr>
              <a:t>подобрени функционалности за вътрешни и външни потребители на системата </a:t>
            </a:r>
            <a:r>
              <a:rPr lang="ru-RU" sz="2000" b="1" dirty="0" smtClean="0">
                <a:latin typeface="Gabriola" pitchFamily="82" charset="0"/>
              </a:rPr>
              <a:t>;</a:t>
            </a:r>
            <a:endParaRPr lang="en-US" sz="2000" b="1" dirty="0" smtClean="0">
              <a:latin typeface="Gabriola" pitchFamily="82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ru-RU" sz="2000" b="1" dirty="0">
                <a:latin typeface="Gabriola" pitchFamily="82" charset="0"/>
              </a:rPr>
              <a:t>Ще бъде </a:t>
            </a:r>
            <a:r>
              <a:rPr lang="ru-RU" sz="2000" b="1" dirty="0" smtClean="0">
                <a:latin typeface="Gabriola" pitchFamily="82" charset="0"/>
              </a:rPr>
              <a:t>разработена </a:t>
            </a:r>
            <a:r>
              <a:rPr lang="ru-RU" sz="2000" b="1" dirty="0">
                <a:latin typeface="Gabriola" pitchFamily="82" charset="0"/>
              </a:rPr>
              <a:t>нова функционалност за автентикация на </a:t>
            </a:r>
            <a:r>
              <a:rPr lang="ru-RU" sz="2000" b="1" dirty="0" smtClean="0">
                <a:latin typeface="Gabriola" pitchFamily="82" charset="0"/>
              </a:rPr>
              <a:t>потребителите, </a:t>
            </a:r>
            <a:r>
              <a:rPr lang="ru-RU" sz="2000" b="1" dirty="0">
                <a:latin typeface="Gabriola" pitchFamily="82" charset="0"/>
              </a:rPr>
              <a:t>ползващи платен и безплатни достъп, както и обновяване на потребителския интерфейс (чрез проверка в ГРАО/ТР/БУЛСТАТ/СЕИ</a:t>
            </a:r>
            <a:r>
              <a:rPr lang="ru-RU" sz="2000" b="1" dirty="0" smtClean="0">
                <a:latin typeface="Gabriola" pitchFamily="82" charset="0"/>
              </a:rPr>
              <a:t>);</a:t>
            </a:r>
            <a:endParaRPr lang="en-US" sz="2000" b="1" dirty="0" smtClean="0">
              <a:latin typeface="Gabriola" pitchFamily="82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ru-RU" sz="2000" b="1" dirty="0">
                <a:latin typeface="Gabriola" pitchFamily="82" charset="0"/>
              </a:rPr>
              <a:t>Ще бъде </a:t>
            </a:r>
            <a:r>
              <a:rPr lang="ru-RU" sz="2000" b="1" dirty="0" smtClean="0">
                <a:latin typeface="Gabriola" pitchFamily="82" charset="0"/>
              </a:rPr>
              <a:t>реализирана нова </a:t>
            </a:r>
            <a:r>
              <a:rPr lang="ru-RU" sz="2000" b="1" dirty="0">
                <a:latin typeface="Gabriola" pitchFamily="82" charset="0"/>
              </a:rPr>
              <a:t>пълна вътрешно-административна справочна функционалност от OSS, свързана със задълженията на агенцията към други държавни органи, за целите на доброто управление в АВ и осигуряване на адекватна следа за потребителските действия в </a:t>
            </a:r>
            <a:r>
              <a:rPr lang="ru-RU" sz="2000" b="1" dirty="0" smtClean="0">
                <a:latin typeface="Gabriola" pitchFamily="82" charset="0"/>
              </a:rPr>
              <a:t>модула;</a:t>
            </a:r>
            <a:endParaRPr lang="en-US" sz="2000" b="1" dirty="0" smtClean="0">
              <a:latin typeface="Gabriola" pitchFamily="8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3065" y="124504"/>
            <a:ext cx="1146147" cy="114005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30895" y="68228"/>
            <a:ext cx="1304194" cy="9781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96332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578443"/>
            <a:ext cx="8915400" cy="2949146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§"/>
            </a:pPr>
            <a:r>
              <a:rPr lang="ru-RU" sz="2000" b="1" dirty="0">
                <a:latin typeface="Gabriola" pitchFamily="82" charset="0"/>
              </a:rPr>
              <a:t>Ще бъде </a:t>
            </a:r>
            <a:r>
              <a:rPr lang="ru-RU" sz="2000" b="1" dirty="0" smtClean="0">
                <a:latin typeface="Gabriola" pitchFamily="82" charset="0"/>
              </a:rPr>
              <a:t>обновен потребителският </a:t>
            </a:r>
            <a:r>
              <a:rPr lang="ru-RU" sz="2000" b="1" dirty="0">
                <a:latin typeface="Gabriola" pitchFamily="82" charset="0"/>
              </a:rPr>
              <a:t>интерфейс; </a:t>
            </a:r>
            <a:endParaRPr lang="en-US" sz="2000" b="1" dirty="0" smtClean="0">
              <a:latin typeface="Gabriola" pitchFamily="82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ru-RU" sz="2000" b="1" dirty="0">
                <a:latin typeface="Gabriola" pitchFamily="82" charset="0"/>
              </a:rPr>
              <a:t>Ще бъде </a:t>
            </a:r>
            <a:r>
              <a:rPr lang="ru-RU" sz="2000" b="1" dirty="0" smtClean="0">
                <a:latin typeface="Gabriola" pitchFamily="82" charset="0"/>
              </a:rPr>
              <a:t>автоматизиран процесът </a:t>
            </a:r>
            <a:r>
              <a:rPr lang="ru-RU" sz="2000" b="1" dirty="0">
                <a:latin typeface="Gabriola" pitchFamily="82" charset="0"/>
              </a:rPr>
              <a:t>за електронни разплащания за ползваните услуги</a:t>
            </a:r>
            <a:r>
              <a:rPr lang="en-US" sz="2000" b="1" dirty="0">
                <a:latin typeface="Gabriola" pitchFamily="82" charset="0"/>
              </a:rPr>
              <a:t>;</a:t>
            </a:r>
          </a:p>
          <a:p>
            <a:pPr algn="just">
              <a:buFont typeface="Wingdings" pitchFamily="2" charset="2"/>
              <a:buChar char="§"/>
            </a:pPr>
            <a:r>
              <a:rPr lang="ru-RU" sz="2000" b="1" dirty="0">
                <a:latin typeface="Gabriola" pitchFamily="82" charset="0"/>
              </a:rPr>
              <a:t>Ще бъде </a:t>
            </a:r>
            <a:r>
              <a:rPr lang="ru-RU" sz="2000" b="1" dirty="0" smtClean="0">
                <a:latin typeface="Gabriola" pitchFamily="82" charset="0"/>
              </a:rPr>
              <a:t>осигурен </a:t>
            </a:r>
            <a:r>
              <a:rPr lang="ru-RU" sz="2000" b="1" dirty="0">
                <a:latin typeface="Gabriola" pitchFamily="82" charset="0"/>
              </a:rPr>
              <a:t>публичен достъп чрез OSS до всички нови електронни услуги, реализирани в рамките на Дейност 2</a:t>
            </a:r>
            <a:r>
              <a:rPr lang="en-US" sz="2000" b="1" dirty="0">
                <a:latin typeface="Gabriola" pitchFamily="82" charset="0"/>
              </a:rPr>
              <a:t>;</a:t>
            </a:r>
          </a:p>
          <a:p>
            <a:pPr algn="just">
              <a:buFont typeface="Wingdings" pitchFamily="2" charset="2"/>
              <a:buChar char="§"/>
            </a:pPr>
            <a:r>
              <a:rPr lang="ru-RU" sz="2000" b="1" dirty="0">
                <a:latin typeface="Gabriola" pitchFamily="82" charset="0"/>
              </a:rPr>
              <a:t>Ще </a:t>
            </a:r>
            <a:r>
              <a:rPr lang="ru-RU" sz="2000" b="1" dirty="0" smtClean="0">
                <a:latin typeface="Gabriola" pitchFamily="82" charset="0"/>
              </a:rPr>
              <a:t>бъдат разработени </a:t>
            </a:r>
            <a:r>
              <a:rPr lang="ru-RU" sz="2000" b="1" dirty="0">
                <a:latin typeface="Gabriola" pitchFamily="82" charset="0"/>
              </a:rPr>
              <a:t>и публикувани обучителни материали за работа със системата (онлайн инструкции и/или видео уроци, достъпни свободно на страницата на </a:t>
            </a:r>
            <a:r>
              <a:rPr lang="ru-RU" sz="2000" b="1" dirty="0" smtClean="0">
                <a:latin typeface="Gabriola" pitchFamily="82" charset="0"/>
              </a:rPr>
              <a:t>OSS).</a:t>
            </a:r>
            <a:endParaRPr lang="bg-BG" sz="2000" b="1" dirty="0">
              <a:latin typeface="Gabriola" pitchFamily="82" charset="0"/>
              <a:cs typeface="Arial" panose="020B0604020202020204" pitchFamily="34" charset="0"/>
            </a:endParaRPr>
          </a:p>
          <a:p>
            <a:endParaRPr lang="bg-BG" sz="20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592925" y="702012"/>
            <a:ext cx="8911687" cy="970269"/>
          </a:xfrm>
        </p:spPr>
        <p:txBody>
          <a:bodyPr>
            <a:normAutofit/>
          </a:bodyPr>
          <a:lstStyle/>
          <a:p>
            <a:pPr marL="342900" lvl="0" indent="-342900" algn="ctr">
              <a:spcBef>
                <a:spcPts val="1000"/>
              </a:spcBef>
            </a:pPr>
            <a:r>
              <a:rPr lang="ru-RU" sz="2200" b="1" u="sng" dirty="0">
                <a:solidFill>
                  <a:prstClr val="black"/>
                </a:solidFill>
                <a:latin typeface="Georgia" pitchFamily="18" charset="0"/>
                <a:cs typeface="Arial" panose="020B0604020202020204" pitchFamily="34" charset="0"/>
              </a:rPr>
              <a:t>Дейност </a:t>
            </a:r>
            <a:r>
              <a:rPr lang="en-US" sz="2200" b="1" u="sng" dirty="0" smtClean="0">
                <a:solidFill>
                  <a:prstClr val="black"/>
                </a:solidFill>
                <a:latin typeface="Georgia" pitchFamily="18" charset="0"/>
                <a:cs typeface="Arial" panose="020B0604020202020204" pitchFamily="34" charset="0"/>
              </a:rPr>
              <a:t>3</a:t>
            </a:r>
            <a:r>
              <a:rPr lang="en-US" sz="2200" u="sng" dirty="0" smtClean="0">
                <a:solidFill>
                  <a:prstClr val="black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/>
            </a:r>
            <a:br>
              <a:rPr lang="en-US" sz="2200" u="sng" dirty="0" smtClean="0">
                <a:solidFill>
                  <a:prstClr val="black"/>
                </a:solidFill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ru-RU" sz="2700" b="1" dirty="0" smtClean="0">
                <a:latin typeface="Gabriola" pitchFamily="82" charset="0"/>
              </a:rPr>
              <a:t>Надграждане </a:t>
            </a:r>
            <a:r>
              <a:rPr lang="ru-RU" sz="2700" b="1" dirty="0">
                <a:latin typeface="Gabriola" pitchFamily="82" charset="0"/>
              </a:rPr>
              <a:t>на модул за отдалечен достъп (One-stop-shop)</a:t>
            </a:r>
            <a:endParaRPr lang="bg-BG" sz="2700" b="1" dirty="0">
              <a:solidFill>
                <a:schemeClr val="tx1"/>
              </a:solidFill>
              <a:latin typeface="Gabriola" pitchFamily="82" charset="0"/>
              <a:cs typeface="Arial" panose="020B0604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3065" y="124504"/>
            <a:ext cx="1146147" cy="114005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30895" y="68228"/>
            <a:ext cx="1304194" cy="9781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8074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845276"/>
            <a:ext cx="8915400" cy="3777622"/>
          </a:xfrm>
        </p:spPr>
        <p:txBody>
          <a:bodyPr>
            <a:noAutofit/>
          </a:bodyPr>
          <a:lstStyle/>
          <a:p>
            <a:pPr algn="just">
              <a:buFont typeface="Wingdings" pitchFamily="2" charset="2"/>
              <a:buChar char="§"/>
            </a:pPr>
            <a:endParaRPr lang="bg-BG" sz="2000" b="1" dirty="0" smtClean="0">
              <a:latin typeface="Gabriola" pitchFamily="82" charset="0"/>
              <a:cs typeface="Arial" panose="020B0604020202020204" pitchFamily="34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ru-RU" sz="2000" b="1" dirty="0">
                <a:latin typeface="Gabriola" pitchFamily="82" charset="0"/>
              </a:rPr>
              <a:t>Дизайн и отпечатване на 3 плаката размер минимум A3 </a:t>
            </a:r>
            <a:endParaRPr lang="en-US" sz="2000" b="1" dirty="0" smtClean="0">
              <a:latin typeface="Gabriola" pitchFamily="82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ru-RU" sz="2000" b="1" dirty="0" smtClean="0">
                <a:latin typeface="Gabriola" pitchFamily="82" charset="0"/>
              </a:rPr>
              <a:t>Провеждане </a:t>
            </a:r>
            <a:r>
              <a:rPr lang="ru-RU" sz="2000" b="1" dirty="0">
                <a:latin typeface="Gabriola" pitchFamily="82" charset="0"/>
              </a:rPr>
              <a:t>на 2 </a:t>
            </a:r>
            <a:r>
              <a:rPr lang="ru-RU" sz="2000" b="1" dirty="0" smtClean="0">
                <a:latin typeface="Gabriola" pitchFamily="82" charset="0"/>
              </a:rPr>
              <a:t>пресконференции</a:t>
            </a:r>
            <a:r>
              <a:rPr lang="en-US" sz="2000" b="1" dirty="0" smtClean="0">
                <a:latin typeface="Gabriola" pitchFamily="82" charset="0"/>
              </a:rPr>
              <a:t>;</a:t>
            </a:r>
          </a:p>
          <a:p>
            <a:pPr algn="just">
              <a:buFont typeface="Wingdings" pitchFamily="2" charset="2"/>
              <a:buChar char="§"/>
            </a:pPr>
            <a:r>
              <a:rPr lang="ru-RU" sz="2000" b="1" dirty="0" smtClean="0">
                <a:latin typeface="Gabriola" pitchFamily="82" charset="0"/>
              </a:rPr>
              <a:t>Изготвяне </a:t>
            </a:r>
            <a:r>
              <a:rPr lang="ru-RU" sz="2000" b="1" dirty="0">
                <a:latin typeface="Gabriola" pitchFamily="82" charset="0"/>
              </a:rPr>
              <a:t>и публикуване на информация за целите на проекта, изпълнените дейности и постигнатите резултати на интернет страницата на Агенция по вписванията </a:t>
            </a:r>
            <a:r>
              <a:rPr lang="ru-RU" sz="2000" b="1" dirty="0" smtClean="0">
                <a:latin typeface="Gabriola" pitchFamily="82" charset="0"/>
              </a:rPr>
              <a:t>;</a:t>
            </a:r>
            <a:endParaRPr lang="en-US" sz="2000" b="1" dirty="0">
              <a:latin typeface="Gabriola" pitchFamily="82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ru-RU" sz="2000" b="1" dirty="0" smtClean="0">
                <a:latin typeface="Gabriola" pitchFamily="82" charset="0"/>
              </a:rPr>
              <a:t>Предоставена </a:t>
            </a:r>
            <a:r>
              <a:rPr lang="ru-RU" sz="2000" b="1" dirty="0">
                <a:latin typeface="Gabriola" pitchFamily="82" charset="0"/>
              </a:rPr>
              <a:t>информация на участниците в </a:t>
            </a:r>
            <a:r>
              <a:rPr lang="ru-RU" sz="2000" b="1" dirty="0" smtClean="0">
                <a:latin typeface="Gabriola" pitchFamily="82" charset="0"/>
              </a:rPr>
              <a:t>проекта</a:t>
            </a:r>
            <a:r>
              <a:rPr lang="en-US" sz="2000" b="1" dirty="0" smtClean="0">
                <a:latin typeface="Gabriola" pitchFamily="82" charset="0"/>
              </a:rPr>
              <a:t>;</a:t>
            </a:r>
          </a:p>
          <a:p>
            <a:pPr algn="just">
              <a:buFont typeface="Wingdings" pitchFamily="2" charset="2"/>
              <a:buChar char="§"/>
            </a:pPr>
            <a:r>
              <a:rPr lang="ru-RU" sz="2000" b="1" dirty="0" smtClean="0">
                <a:latin typeface="Gabriola" pitchFamily="82" charset="0"/>
              </a:rPr>
              <a:t>Предоставена </a:t>
            </a:r>
            <a:r>
              <a:rPr lang="ru-RU" sz="2000" b="1" dirty="0">
                <a:latin typeface="Gabriola" pitchFamily="82" charset="0"/>
              </a:rPr>
              <a:t>информация на потребители, партньори и широката общественост за изпълнявания </a:t>
            </a:r>
            <a:r>
              <a:rPr lang="ru-RU" sz="2000" b="1" dirty="0" smtClean="0">
                <a:latin typeface="Gabriola" pitchFamily="82" charset="0"/>
              </a:rPr>
              <a:t>проект</a:t>
            </a:r>
            <a:r>
              <a:rPr lang="en-US" sz="2000" b="1" dirty="0" smtClean="0">
                <a:latin typeface="Gabriola" pitchFamily="82" charset="0"/>
              </a:rPr>
              <a:t>;</a:t>
            </a:r>
          </a:p>
          <a:p>
            <a:pPr algn="just">
              <a:buFont typeface="Wingdings" pitchFamily="2" charset="2"/>
              <a:buChar char="§"/>
            </a:pPr>
            <a:r>
              <a:rPr lang="ru-RU" sz="2000" b="1" dirty="0" smtClean="0">
                <a:latin typeface="Gabriola" pitchFamily="82" charset="0"/>
              </a:rPr>
              <a:t>Изработка </a:t>
            </a:r>
            <a:r>
              <a:rPr lang="ru-RU" sz="2000" b="1" dirty="0">
                <a:latin typeface="Gabriola" pitchFamily="82" charset="0"/>
              </a:rPr>
              <a:t>на 2 броя </a:t>
            </a:r>
            <a:r>
              <a:rPr lang="ru-RU" sz="2000" b="1" dirty="0" smtClean="0">
                <a:latin typeface="Gabriola" pitchFamily="82" charset="0"/>
              </a:rPr>
              <a:t>банери</a:t>
            </a:r>
            <a:r>
              <a:rPr lang="en-US" sz="2000" b="1" dirty="0" smtClean="0">
                <a:latin typeface="Gabriola" pitchFamily="82" charset="0"/>
              </a:rPr>
              <a:t>;</a:t>
            </a:r>
          </a:p>
          <a:p>
            <a:pPr algn="just">
              <a:buFont typeface="Wingdings" pitchFamily="2" charset="2"/>
              <a:buChar char="§"/>
            </a:pPr>
            <a:r>
              <a:rPr lang="ru-RU" sz="2000" b="1" dirty="0" smtClean="0">
                <a:latin typeface="Gabriola" pitchFamily="82" charset="0"/>
              </a:rPr>
              <a:t>Публикуване </a:t>
            </a:r>
            <a:r>
              <a:rPr lang="ru-RU" sz="2000" b="1" dirty="0">
                <a:latin typeface="Gabriola" pitchFamily="82" charset="0"/>
              </a:rPr>
              <a:t>на 4 бр. публикации с проекта в електронни медии</a:t>
            </a:r>
            <a:endParaRPr lang="bg-BG" sz="2000" b="1" dirty="0">
              <a:solidFill>
                <a:schemeClr val="tx1"/>
              </a:solidFill>
              <a:latin typeface="Gabriola" pitchFamily="82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3065" y="124504"/>
            <a:ext cx="1146147" cy="114005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80062" y="212941"/>
            <a:ext cx="1304194" cy="978145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3418703" y="438401"/>
            <a:ext cx="6952735" cy="97026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342900" indent="-342900" algn="ctr">
              <a:spcBef>
                <a:spcPts val="1000"/>
              </a:spcBef>
            </a:pPr>
            <a:r>
              <a:rPr lang="ru-RU" sz="2200" b="1" u="sng" dirty="0" smtClean="0">
                <a:solidFill>
                  <a:prstClr val="black"/>
                </a:solidFill>
                <a:latin typeface="Georgia" pitchFamily="18" charset="0"/>
                <a:cs typeface="Arial" panose="020B0604020202020204" pitchFamily="34" charset="0"/>
              </a:rPr>
              <a:t>Дейност </a:t>
            </a:r>
            <a:r>
              <a:rPr lang="en-US" sz="2200" b="1" u="sng" dirty="0" smtClean="0">
                <a:solidFill>
                  <a:prstClr val="black"/>
                </a:solidFill>
                <a:latin typeface="Georgia" pitchFamily="18" charset="0"/>
                <a:cs typeface="Arial" panose="020B0604020202020204" pitchFamily="34" charset="0"/>
              </a:rPr>
              <a:t>4</a:t>
            </a:r>
            <a:r>
              <a:rPr lang="en-US" sz="2200" u="sng" dirty="0" smtClean="0">
                <a:solidFill>
                  <a:prstClr val="black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/>
            </a:r>
            <a:br>
              <a:rPr lang="en-US" sz="2200" u="sng" dirty="0" smtClean="0">
                <a:solidFill>
                  <a:prstClr val="black"/>
                </a:solidFill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ru-RU" sz="2800" b="1" dirty="0">
                <a:latin typeface="Gabriola" pitchFamily="82" charset="0"/>
              </a:rPr>
              <a:t>Информация и комуникация на </a:t>
            </a:r>
            <a:r>
              <a:rPr lang="ru-RU" sz="2800" b="1" dirty="0" smtClean="0">
                <a:latin typeface="Gabriola" pitchFamily="82" charset="0"/>
              </a:rPr>
              <a:t>проекта</a:t>
            </a:r>
            <a:endParaRPr lang="bg-BG" sz="2800" b="1" dirty="0">
              <a:solidFill>
                <a:schemeClr val="tx1"/>
              </a:solidFill>
              <a:latin typeface="Gabriola" pitchFamily="82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8007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89406" y="624110"/>
            <a:ext cx="6639698" cy="1280890"/>
          </a:xfrm>
        </p:spPr>
        <p:txBody>
          <a:bodyPr>
            <a:normAutofit/>
          </a:bodyPr>
          <a:lstStyle/>
          <a:p>
            <a:pPr algn="ctr"/>
            <a:r>
              <a:rPr lang="bg-BG" sz="2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Georgia" pitchFamily="18" charset="0"/>
              </a:rPr>
              <a:t>Текущо изпълнение на </a:t>
            </a:r>
            <a:r>
              <a:rPr lang="bg-BG" sz="2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Georgia" pitchFamily="18" charset="0"/>
              </a:rPr>
              <a:t>проекта към текущия период </a:t>
            </a:r>
            <a:r>
              <a:rPr lang="bg-BG" sz="2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Georgia" pitchFamily="18" charset="0"/>
              </a:rPr>
              <a:t>по </a:t>
            </a:r>
            <a:r>
              <a:rPr lang="bg-BG" sz="2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Georgia" pitchFamily="18" charset="0"/>
              </a:rPr>
              <a:t>дейности</a:t>
            </a:r>
            <a:endParaRPr lang="bg-BG" sz="2600" b="1" dirty="0">
              <a:solidFill>
                <a:schemeClr val="tx1">
                  <a:lumMod val="95000"/>
                  <a:lumOff val="5000"/>
                </a:schemeClr>
              </a:solidFill>
              <a:latin typeface="Georgia" pitchFamily="18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987114"/>
          </a:xfrm>
        </p:spPr>
        <p:txBody>
          <a:bodyPr>
            <a:noAutofit/>
          </a:bodyPr>
          <a:lstStyle/>
          <a:p>
            <a:pPr algn="just">
              <a:buClr>
                <a:schemeClr val="accent2">
                  <a:lumMod val="75000"/>
                </a:schemeClr>
              </a:buClr>
              <a:buFont typeface="Wingdings" pitchFamily="2" charset="2"/>
              <a:buChar char="§"/>
            </a:pPr>
            <a:endParaRPr lang="ru-RU" sz="2600" b="1" dirty="0" smtClean="0">
              <a:solidFill>
                <a:schemeClr val="tx1"/>
              </a:solidFill>
              <a:latin typeface="Gabriola" pitchFamily="82" charset="0"/>
              <a:cs typeface="Arial" panose="020B0604020202020204" pitchFamily="34" charset="0"/>
            </a:endParaRPr>
          </a:p>
          <a:p>
            <a:pPr algn="just">
              <a:buClr>
                <a:schemeClr val="accent2">
                  <a:lumMod val="75000"/>
                </a:schemeClr>
              </a:buClr>
              <a:buFont typeface="Wingdings" pitchFamily="2" charset="2"/>
              <a:buChar char="§"/>
            </a:pPr>
            <a:r>
              <a:rPr lang="bg-BG" sz="2600" b="1" dirty="0" smtClean="0">
                <a:solidFill>
                  <a:schemeClr val="accent2">
                    <a:lumMod val="75000"/>
                  </a:schemeClr>
                </a:solidFill>
                <a:latin typeface="Gabriola" pitchFamily="82" charset="0"/>
                <a:cs typeface="Arial" panose="020B0604020202020204" pitchFamily="34" charset="0"/>
              </a:rPr>
              <a:t>Дейност 1 </a:t>
            </a:r>
          </a:p>
          <a:p>
            <a:pPr marL="0" indent="0" algn="just">
              <a:buClr>
                <a:schemeClr val="accent2">
                  <a:lumMod val="75000"/>
                </a:schemeClr>
              </a:buClr>
              <a:buNone/>
            </a:pPr>
            <a:r>
              <a:rPr lang="bg-BG" sz="2600" b="1" dirty="0">
                <a:solidFill>
                  <a:schemeClr val="tx1"/>
                </a:solidFill>
                <a:latin typeface="Gabriola" pitchFamily="82" charset="0"/>
                <a:cs typeface="Arial" panose="020B0604020202020204" pitchFamily="34" charset="0"/>
              </a:rPr>
              <a:t> </a:t>
            </a:r>
            <a:r>
              <a:rPr lang="bg-BG" sz="2600" b="1" dirty="0" smtClean="0">
                <a:solidFill>
                  <a:schemeClr val="tx1"/>
                </a:solidFill>
                <a:latin typeface="Gabriola" pitchFamily="82" charset="0"/>
                <a:cs typeface="Arial" panose="020B0604020202020204" pitchFamily="34" charset="0"/>
              </a:rPr>
              <a:t>- сключен договор на 09.02.2018 г. за провеждане на 6 публични дискусии</a:t>
            </a:r>
            <a:r>
              <a:rPr lang="en-US" sz="2600" b="1" dirty="0">
                <a:solidFill>
                  <a:schemeClr val="tx1"/>
                </a:solidFill>
                <a:latin typeface="Gabriola" pitchFamily="82" charset="0"/>
                <a:cs typeface="Arial" panose="020B0604020202020204" pitchFamily="34" charset="0"/>
              </a:rPr>
              <a:t>;</a:t>
            </a:r>
            <a:endParaRPr lang="bg-BG" sz="2600" b="1" dirty="0" smtClean="0">
              <a:solidFill>
                <a:schemeClr val="tx1"/>
              </a:solidFill>
              <a:latin typeface="Gabriola" pitchFamily="82" charset="0"/>
              <a:cs typeface="Arial" panose="020B0604020202020204" pitchFamily="34" charset="0"/>
            </a:endParaRPr>
          </a:p>
          <a:p>
            <a:pPr marL="0" indent="0" algn="just">
              <a:buClr>
                <a:schemeClr val="accent2">
                  <a:lumMod val="75000"/>
                </a:schemeClr>
              </a:buClr>
              <a:buNone/>
            </a:pPr>
            <a:r>
              <a:rPr lang="bg-BG" sz="2600" b="1" dirty="0" smtClean="0">
                <a:solidFill>
                  <a:schemeClr val="tx1"/>
                </a:solidFill>
                <a:latin typeface="Gabriola" pitchFamily="82" charset="0"/>
                <a:cs typeface="Arial" panose="020B0604020202020204" pitchFamily="34" charset="0"/>
              </a:rPr>
              <a:t>- След приключване на дискусиите, ще се възложи Дейност 1 „</a:t>
            </a:r>
            <a:r>
              <a:rPr lang="bg-BG" sz="2600" b="1" dirty="0" smtClean="0">
                <a:solidFill>
                  <a:schemeClr val="tx1"/>
                </a:solidFill>
                <a:latin typeface="Gabriola" pitchFamily="82" charset="0"/>
              </a:rPr>
              <a:t>Привеждане </a:t>
            </a:r>
            <a:r>
              <a:rPr lang="bg-BG" sz="2600" b="1" dirty="0">
                <a:solidFill>
                  <a:schemeClr val="tx1"/>
                </a:solidFill>
                <a:latin typeface="Gabriola" pitchFamily="82" charset="0"/>
              </a:rPr>
              <a:t>на подзаконовата уредба и вътрешните правила в съответствие с практиката и нормативната рамка в областта на е-управление</a:t>
            </a:r>
            <a:r>
              <a:rPr lang="bg-BG" sz="2600" b="1" dirty="0" smtClean="0">
                <a:solidFill>
                  <a:schemeClr val="tx1"/>
                </a:solidFill>
                <a:latin typeface="Gabriola" pitchFamily="82" charset="0"/>
              </a:rPr>
              <a:t>“;</a:t>
            </a:r>
            <a:endParaRPr lang="ru-RU" sz="2600" b="1" dirty="0" smtClean="0">
              <a:solidFill>
                <a:schemeClr val="tx1"/>
              </a:solidFill>
              <a:latin typeface="Gabriola" pitchFamily="82" charset="0"/>
              <a:cs typeface="Arial" panose="020B0604020202020204" pitchFamily="34" charset="0"/>
            </a:endParaRPr>
          </a:p>
          <a:p>
            <a:pPr algn="just">
              <a:buClr>
                <a:schemeClr val="accent2">
                  <a:lumMod val="75000"/>
                </a:schemeClr>
              </a:buClr>
              <a:buFont typeface="Wingdings" pitchFamily="2" charset="2"/>
              <a:buChar char="§"/>
            </a:pPr>
            <a:r>
              <a:rPr lang="ru-RU" sz="2600" b="1" dirty="0" smtClean="0">
                <a:solidFill>
                  <a:schemeClr val="accent2">
                    <a:lumMod val="75000"/>
                  </a:schemeClr>
                </a:solidFill>
                <a:latin typeface="Gabriola" pitchFamily="82" charset="0"/>
                <a:cs typeface="Arial" panose="020B0604020202020204" pitchFamily="34" charset="0"/>
              </a:rPr>
              <a:t>Дейност 2 и 3 </a:t>
            </a:r>
            <a:r>
              <a:rPr lang="ru-RU" sz="2600" b="1" dirty="0" smtClean="0">
                <a:solidFill>
                  <a:schemeClr val="tx1"/>
                </a:solidFill>
                <a:latin typeface="Gabriola" pitchFamily="82" charset="0"/>
                <a:cs typeface="Arial" panose="020B0604020202020204" pitchFamily="34" charset="0"/>
              </a:rPr>
              <a:t>– сключен договор на </a:t>
            </a:r>
            <a:r>
              <a:rPr lang="en-US" sz="2600" b="1" dirty="0" smtClean="0">
                <a:solidFill>
                  <a:schemeClr val="tx1"/>
                </a:solidFill>
                <a:latin typeface="Gabriola" pitchFamily="82" charset="0"/>
                <a:cs typeface="Arial" panose="020B0604020202020204" pitchFamily="34" charset="0"/>
              </a:rPr>
              <a:t>01.03.2018 </a:t>
            </a:r>
            <a:r>
              <a:rPr lang="bg-BG" sz="2600" b="1" dirty="0" smtClean="0">
                <a:solidFill>
                  <a:schemeClr val="tx1"/>
                </a:solidFill>
                <a:latin typeface="Gabriola" pitchFamily="82" charset="0"/>
                <a:cs typeface="Arial" panose="020B0604020202020204" pitchFamily="34" charset="0"/>
              </a:rPr>
              <a:t>г.;</a:t>
            </a:r>
          </a:p>
          <a:p>
            <a:pPr algn="just">
              <a:buClr>
                <a:schemeClr val="accent2">
                  <a:lumMod val="75000"/>
                </a:schemeClr>
              </a:buClr>
              <a:buFont typeface="Wingdings" pitchFamily="2" charset="2"/>
              <a:buChar char="§"/>
            </a:pPr>
            <a:r>
              <a:rPr lang="ru-RU" sz="2600" b="1" dirty="0" smtClean="0">
                <a:solidFill>
                  <a:schemeClr val="accent2">
                    <a:lumMod val="75000"/>
                  </a:schemeClr>
                </a:solidFill>
                <a:latin typeface="Gabriola" pitchFamily="82" charset="0"/>
                <a:cs typeface="Arial" panose="020B0604020202020204" pitchFamily="34" charset="0"/>
              </a:rPr>
              <a:t>Дейност 4 </a:t>
            </a:r>
            <a:r>
              <a:rPr lang="ru-RU" sz="2600" b="1" dirty="0" smtClean="0">
                <a:solidFill>
                  <a:schemeClr val="tx1"/>
                </a:solidFill>
                <a:latin typeface="Gabriola" pitchFamily="82" charset="0"/>
                <a:cs typeface="Arial" panose="020B0604020202020204" pitchFamily="34" charset="0"/>
              </a:rPr>
              <a:t>– сключен договор на</a:t>
            </a:r>
            <a:r>
              <a:rPr lang="bg-BG" sz="2600" b="1" dirty="0" smtClean="0">
                <a:solidFill>
                  <a:schemeClr val="tx1"/>
                </a:solidFill>
                <a:latin typeface="Gabriola" pitchFamily="82" charset="0"/>
              </a:rPr>
              <a:t> </a:t>
            </a:r>
            <a:r>
              <a:rPr lang="bg-BG" sz="2600" b="1" dirty="0">
                <a:solidFill>
                  <a:schemeClr val="tx1"/>
                </a:solidFill>
                <a:latin typeface="Gabriola" pitchFamily="82" charset="0"/>
              </a:rPr>
              <a:t>24.11.2017 г</a:t>
            </a:r>
            <a:r>
              <a:rPr lang="bg-BG" sz="2600" b="1" dirty="0" smtClean="0">
                <a:solidFill>
                  <a:schemeClr val="tx1"/>
                </a:solidFill>
                <a:latin typeface="Gabriola" pitchFamily="82" charset="0"/>
              </a:rPr>
              <a:t>.</a:t>
            </a:r>
            <a:endParaRPr lang="ru-RU" sz="2600" b="1" dirty="0">
              <a:solidFill>
                <a:schemeClr val="tx1"/>
              </a:solidFill>
              <a:latin typeface="Gabriola" pitchFamily="82" charset="0"/>
              <a:cs typeface="Arial" panose="020B0604020202020204" pitchFamily="34" charset="0"/>
            </a:endParaRPr>
          </a:p>
          <a:p>
            <a:pPr algn="just">
              <a:buFont typeface="Wingdings" pitchFamily="2" charset="2"/>
              <a:buChar char="q"/>
            </a:pPr>
            <a:endParaRPr lang="bg-BG" sz="2600" b="1" dirty="0">
              <a:solidFill>
                <a:schemeClr val="tx1"/>
              </a:solidFill>
              <a:latin typeface="Gabriola" pitchFamily="82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3065" y="124504"/>
            <a:ext cx="1146147" cy="114005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80062" y="212941"/>
            <a:ext cx="1304194" cy="9781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47576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660993"/>
          </a:xfrm>
        </p:spPr>
        <p:txBody>
          <a:bodyPr>
            <a:normAutofit/>
          </a:bodyPr>
          <a:lstStyle/>
          <a:p>
            <a:pPr algn="ctr"/>
            <a:r>
              <a:rPr lang="bg-BG" sz="2600" b="1" dirty="0" smtClean="0">
                <a:solidFill>
                  <a:schemeClr val="tx1"/>
                </a:solidFill>
                <a:latin typeface="Georgia" pitchFamily="18" charset="0"/>
              </a:rPr>
              <a:t>Минимум 9 нови електронни услуги</a:t>
            </a:r>
            <a:endParaRPr lang="bg-BG" sz="2600" b="1" dirty="0">
              <a:solidFill>
                <a:schemeClr val="tx1"/>
              </a:solidFill>
              <a:latin typeface="Georg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828800"/>
            <a:ext cx="8993188" cy="4082422"/>
          </a:xfrm>
        </p:spPr>
        <p:txBody>
          <a:bodyPr>
            <a:noAutofit/>
          </a:bodyPr>
          <a:lstStyle/>
          <a:p>
            <a:pPr algn="just">
              <a:buFont typeface="Wingdings" pitchFamily="2" charset="2"/>
              <a:buChar char="§"/>
            </a:pPr>
            <a:r>
              <a:rPr lang="bg-BG" sz="2000" b="1" dirty="0" smtClean="0">
                <a:latin typeface="Gabriola" pitchFamily="82" charset="0"/>
              </a:rPr>
              <a:t>Регистриране </a:t>
            </a:r>
            <a:r>
              <a:rPr lang="bg-BG" sz="2000" b="1" dirty="0">
                <a:latin typeface="Gabriola" pitchFamily="82" charset="0"/>
              </a:rPr>
              <a:t>на заявление за предстояща сделка  за предварително деклариране  на предстояща сделка</a:t>
            </a:r>
          </a:p>
          <a:p>
            <a:pPr algn="just">
              <a:buFont typeface="Wingdings" pitchFamily="2" charset="2"/>
              <a:buChar char="§"/>
            </a:pPr>
            <a:r>
              <a:rPr lang="bg-BG" sz="2000" b="1" dirty="0">
                <a:latin typeface="Gabriola" pitchFamily="82" charset="0"/>
              </a:rPr>
              <a:t>У</a:t>
            </a:r>
            <a:r>
              <a:rPr lang="bg-BG" sz="2000" b="1" dirty="0" smtClean="0">
                <a:latin typeface="Gabriola" pitchFamily="82" charset="0"/>
              </a:rPr>
              <a:t>слуга </a:t>
            </a:r>
            <a:r>
              <a:rPr lang="bg-BG" sz="2000" b="1" dirty="0">
                <a:latin typeface="Gabriola" pitchFamily="82" charset="0"/>
              </a:rPr>
              <a:t>за проверка на статус на заявление, осигуряващ видимост на подготвителни действия за сделки с недвижим имот;</a:t>
            </a:r>
          </a:p>
          <a:p>
            <a:pPr algn="just">
              <a:buFont typeface="Wingdings" pitchFamily="2" charset="2"/>
              <a:buChar char="§"/>
            </a:pPr>
            <a:r>
              <a:rPr lang="bg-BG" sz="2000" b="1" dirty="0">
                <a:latin typeface="Gabriola" pitchFamily="82" charset="0"/>
              </a:rPr>
              <a:t> А</a:t>
            </a:r>
            <a:r>
              <a:rPr lang="bg-BG" sz="2000" b="1" dirty="0" smtClean="0">
                <a:latin typeface="Gabriola" pitchFamily="82" charset="0"/>
              </a:rPr>
              <a:t>втоматизирано </a:t>
            </a:r>
            <a:r>
              <a:rPr lang="bg-BG" sz="2000" b="1" dirty="0">
                <a:latin typeface="Gabriola" pitchFamily="82" charset="0"/>
              </a:rPr>
              <a:t>известяване на заинтересовани страни на посочен </a:t>
            </a:r>
            <a:r>
              <a:rPr lang="bg-BG" sz="2000" b="1" dirty="0" err="1">
                <a:latin typeface="Gabriola" pitchFamily="82" charset="0"/>
              </a:rPr>
              <a:t>e-mail</a:t>
            </a:r>
            <a:r>
              <a:rPr lang="bg-BG" sz="2000" b="1" dirty="0">
                <a:latin typeface="Gabriola" pitchFamily="82" charset="0"/>
              </a:rPr>
              <a:t> адрес;</a:t>
            </a:r>
          </a:p>
          <a:p>
            <a:pPr algn="just">
              <a:buFont typeface="Wingdings" pitchFamily="2" charset="2"/>
              <a:buChar char="§"/>
            </a:pPr>
            <a:r>
              <a:rPr lang="bg-BG" sz="2000" b="1" dirty="0">
                <a:latin typeface="Gabriola" pitchFamily="82" charset="0"/>
              </a:rPr>
              <a:t> </a:t>
            </a:r>
            <a:r>
              <a:rPr lang="bg-BG" sz="2000" b="1" dirty="0" smtClean="0">
                <a:latin typeface="Gabriola" pitchFamily="82" charset="0"/>
              </a:rPr>
              <a:t>Уведомителна </a:t>
            </a:r>
            <a:r>
              <a:rPr lang="bg-BG" sz="2000" b="1" dirty="0">
                <a:latin typeface="Gabriola" pitchFamily="82" charset="0"/>
              </a:rPr>
              <a:t>услуга за общините и техните бази данни за данъчни цели;</a:t>
            </a:r>
          </a:p>
          <a:p>
            <a:pPr algn="just">
              <a:buFont typeface="Wingdings" pitchFamily="2" charset="2"/>
              <a:buChar char="§"/>
            </a:pPr>
            <a:r>
              <a:rPr lang="bg-BG" sz="2000" b="1" dirty="0">
                <a:latin typeface="Gabriola" pitchFamily="82" charset="0"/>
              </a:rPr>
              <a:t> </a:t>
            </a:r>
            <a:r>
              <a:rPr lang="bg-BG" sz="2000" b="1" dirty="0" smtClean="0">
                <a:latin typeface="Gabriola" pitchFamily="82" charset="0"/>
              </a:rPr>
              <a:t>Искане </a:t>
            </a:r>
            <a:r>
              <a:rPr lang="bg-BG" sz="2000" b="1" dirty="0">
                <a:latin typeface="Gabriola" pitchFamily="82" charset="0"/>
              </a:rPr>
              <a:t>за издаване на преписи;</a:t>
            </a:r>
          </a:p>
          <a:p>
            <a:pPr algn="just">
              <a:buFont typeface="Wingdings" pitchFamily="2" charset="2"/>
              <a:buChar char="§"/>
            </a:pPr>
            <a:r>
              <a:rPr lang="bg-BG" sz="2000" b="1" dirty="0">
                <a:latin typeface="Gabriola" pitchFamily="82" charset="0"/>
              </a:rPr>
              <a:t> </a:t>
            </a:r>
            <a:r>
              <a:rPr lang="bg-BG" sz="2000" b="1" dirty="0" smtClean="0">
                <a:latin typeface="Gabriola" pitchFamily="82" charset="0"/>
              </a:rPr>
              <a:t>Искане </a:t>
            </a:r>
            <a:r>
              <a:rPr lang="bg-BG" sz="2000" b="1" dirty="0">
                <a:latin typeface="Gabriola" pitchFamily="82" charset="0"/>
              </a:rPr>
              <a:t>за издаване на удостоверение за лице;</a:t>
            </a:r>
          </a:p>
          <a:p>
            <a:pPr algn="just">
              <a:buFont typeface="Wingdings" pitchFamily="2" charset="2"/>
              <a:buChar char="§"/>
            </a:pPr>
            <a:r>
              <a:rPr lang="bg-BG" sz="2000" b="1" dirty="0">
                <a:latin typeface="Gabriola" pitchFamily="82" charset="0"/>
              </a:rPr>
              <a:t> </a:t>
            </a:r>
            <a:r>
              <a:rPr lang="bg-BG" sz="2000" b="1" dirty="0" smtClean="0">
                <a:latin typeface="Gabriola" pitchFamily="82" charset="0"/>
              </a:rPr>
              <a:t>Искане </a:t>
            </a:r>
            <a:r>
              <a:rPr lang="bg-BG" sz="2000" b="1" dirty="0">
                <a:latin typeface="Gabriola" pitchFamily="82" charset="0"/>
              </a:rPr>
              <a:t>за издаване на удостоверение за имот;</a:t>
            </a:r>
          </a:p>
          <a:p>
            <a:pPr algn="just">
              <a:buFont typeface="Wingdings" pitchFamily="2" charset="2"/>
              <a:buChar char="§"/>
            </a:pPr>
            <a:r>
              <a:rPr lang="bg-BG" sz="2000" b="1" dirty="0">
                <a:latin typeface="Gabriola" pitchFamily="82" charset="0"/>
              </a:rPr>
              <a:t> </a:t>
            </a:r>
            <a:r>
              <a:rPr lang="bg-BG" sz="2000" b="1" dirty="0" smtClean="0">
                <a:latin typeface="Gabriola" pitchFamily="82" charset="0"/>
              </a:rPr>
              <a:t>Искане </a:t>
            </a:r>
            <a:r>
              <a:rPr lang="bg-BG" sz="2000" b="1" dirty="0">
                <a:latin typeface="Gabriola" pitchFamily="82" charset="0"/>
              </a:rPr>
              <a:t>за издаване на удостоверение за период;</a:t>
            </a:r>
          </a:p>
          <a:p>
            <a:pPr algn="just">
              <a:buFont typeface="Wingdings" pitchFamily="2" charset="2"/>
              <a:buChar char="§"/>
            </a:pPr>
            <a:r>
              <a:rPr lang="bg-BG" sz="2000" b="1" dirty="0">
                <a:latin typeface="Gabriola" pitchFamily="82" charset="0"/>
              </a:rPr>
              <a:t> </a:t>
            </a:r>
            <a:r>
              <a:rPr lang="bg-BG" sz="2000" b="1" dirty="0" smtClean="0">
                <a:latin typeface="Gabriola" pitchFamily="82" charset="0"/>
              </a:rPr>
              <a:t>Калкулатор </a:t>
            </a:r>
            <a:r>
              <a:rPr lang="bg-BG" sz="2000" b="1" dirty="0">
                <a:latin typeface="Gabriola" pitchFamily="82" charset="0"/>
              </a:rPr>
              <a:t>за изчисление на дължимите държавните такси.</a:t>
            </a:r>
          </a:p>
          <a:p>
            <a:pPr algn="just"/>
            <a:endParaRPr lang="bg-BG" sz="2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81962" y="124503"/>
            <a:ext cx="1146147" cy="114005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80062" y="212941"/>
            <a:ext cx="1304194" cy="9781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53491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11826" y="591159"/>
            <a:ext cx="5774725" cy="957555"/>
          </a:xfrm>
        </p:spPr>
        <p:txBody>
          <a:bodyPr>
            <a:normAutofit/>
          </a:bodyPr>
          <a:lstStyle/>
          <a:p>
            <a:pPr algn="ctr"/>
            <a:r>
              <a:rPr lang="bg-BG" sz="3200" b="1" dirty="0" smtClean="0">
                <a:solidFill>
                  <a:schemeClr val="tx1"/>
                </a:solidFill>
                <a:latin typeface="Georgia" pitchFamily="18" charset="0"/>
              </a:rPr>
              <a:t>Въпроси и отговори</a:t>
            </a:r>
            <a:endParaRPr lang="bg-BG" sz="3200" b="1" dirty="0">
              <a:solidFill>
                <a:schemeClr val="tx1"/>
              </a:solidFill>
              <a:latin typeface="Georgia" pitchFamily="18" charset="0"/>
            </a:endParaRPr>
          </a:p>
        </p:txBody>
      </p:sp>
      <p:pic>
        <p:nvPicPr>
          <p:cNvPr id="1026" name="Picture 2" descr="D:\Work\Документи\Prezentacii\Prezentacii_old\pics\in_head_4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0446" y="2431727"/>
            <a:ext cx="8915400" cy="189689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80062" y="212941"/>
            <a:ext cx="1304194" cy="97814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64340" y="124502"/>
            <a:ext cx="1146147" cy="11400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84765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16759" y="4810898"/>
            <a:ext cx="8915400" cy="84025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bg-BG" sz="3600" dirty="0" smtClean="0">
                <a:latin typeface="Arial Black" panose="020B0A04020102020204" pitchFamily="34" charset="0"/>
                <a:cs typeface="Arial" panose="020B0604020202020204" pitchFamily="34" charset="0"/>
              </a:rPr>
              <a:t>Благодарим </a:t>
            </a:r>
            <a:r>
              <a:rPr lang="bg-BG" sz="3600" dirty="0">
                <a:latin typeface="Arial Black" panose="020B0A04020102020204" pitchFamily="34" charset="0"/>
                <a:cs typeface="Arial" panose="020B0604020202020204" pitchFamily="34" charset="0"/>
              </a:rPr>
              <a:t> </a:t>
            </a:r>
            <a:r>
              <a:rPr lang="bg-BG" sz="3600" dirty="0" smtClean="0">
                <a:latin typeface="Arial Black" panose="020B0A04020102020204" pitchFamily="34" charset="0"/>
                <a:cs typeface="Arial" panose="020B0604020202020204" pitchFamily="34" charset="0"/>
              </a:rPr>
              <a:t>Ви за вниманието!</a:t>
            </a:r>
            <a:endParaRPr lang="bg-BG" sz="3600" dirty="0"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3065" y="124504"/>
            <a:ext cx="1146147" cy="114005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80062" y="212941"/>
            <a:ext cx="1304194" cy="978145"/>
          </a:xfrm>
          <a:prstGeom prst="rect">
            <a:avLst/>
          </a:prstGeom>
        </p:spPr>
      </p:pic>
      <p:pic>
        <p:nvPicPr>
          <p:cNvPr id="6" name="Picture 6" descr="Agency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063320" y="1512362"/>
            <a:ext cx="4890357" cy="2880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7430784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96497" y="624110"/>
            <a:ext cx="6573795" cy="759847"/>
          </a:xfrm>
        </p:spPr>
        <p:txBody>
          <a:bodyPr/>
          <a:lstStyle/>
          <a:p>
            <a:pPr algn="ctr"/>
            <a:r>
              <a:rPr lang="bg-BG" b="1" dirty="0" smtClean="0">
                <a:solidFill>
                  <a:schemeClr val="tx1"/>
                </a:solidFill>
                <a:latin typeface="Georgia" pitchFamily="18" charset="0"/>
              </a:rPr>
              <a:t>Финансиране</a:t>
            </a:r>
            <a:endParaRPr lang="bg-BG" b="1" dirty="0">
              <a:solidFill>
                <a:schemeClr val="tx1"/>
              </a:solidFill>
              <a:latin typeface="Georg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385751"/>
          </a:xfrm>
        </p:spPr>
        <p:txBody>
          <a:bodyPr>
            <a:normAutofit/>
          </a:bodyPr>
          <a:lstStyle/>
          <a:p>
            <a:pPr marL="0" lvl="0" indent="0" algn="ctr">
              <a:buClr>
                <a:srgbClr val="353535"/>
              </a:buClr>
              <a:buNone/>
            </a:pPr>
            <a:r>
              <a:rPr lang="ru-RU" sz="2800" b="1" dirty="0">
                <a:solidFill>
                  <a:prstClr val="black"/>
                </a:solidFill>
                <a:latin typeface="Gabriola" pitchFamily="82" charset="0"/>
                <a:cs typeface="Arial" panose="020B0604020202020204" pitchFamily="34" charset="0"/>
              </a:rPr>
              <a:t>Обща стойност на проекта:</a:t>
            </a:r>
            <a:r>
              <a:rPr lang="ru-RU" sz="2800" dirty="0">
                <a:solidFill>
                  <a:prstClr val="black"/>
                </a:solidFill>
                <a:latin typeface="Gabriola" pitchFamily="82" charset="0"/>
                <a:cs typeface="Arial" panose="020B0604020202020204" pitchFamily="34" charset="0"/>
              </a:rPr>
              <a:t> </a:t>
            </a:r>
            <a:endParaRPr lang="en-US" sz="2800" dirty="0">
              <a:solidFill>
                <a:prstClr val="black"/>
              </a:solidFill>
              <a:latin typeface="Gabriola" pitchFamily="82" charset="0"/>
              <a:cs typeface="Arial" panose="020B0604020202020204" pitchFamily="34" charset="0"/>
            </a:endParaRPr>
          </a:p>
          <a:p>
            <a:pPr marL="0" lvl="0" indent="0" algn="ctr">
              <a:buClr>
                <a:srgbClr val="353535"/>
              </a:buClr>
              <a:buNone/>
            </a:pPr>
            <a:endParaRPr lang="en-US" sz="2800" b="1" dirty="0" smtClean="0">
              <a:solidFill>
                <a:prstClr val="black"/>
              </a:solidFill>
              <a:latin typeface="Gabriola" pitchFamily="82" charset="0"/>
              <a:cs typeface="Arial" panose="020B0604020202020204" pitchFamily="34" charset="0"/>
            </a:endParaRPr>
          </a:p>
          <a:p>
            <a:pPr marL="0" lvl="0" indent="0" algn="ctr">
              <a:buClr>
                <a:srgbClr val="353535"/>
              </a:buClr>
              <a:buNone/>
            </a:pPr>
            <a:r>
              <a:rPr lang="en-US" sz="2800" b="1" dirty="0" smtClean="0">
                <a:solidFill>
                  <a:srgbClr val="31B4E6">
                    <a:lumMod val="75000"/>
                  </a:srgbClr>
                </a:solidFill>
                <a:latin typeface="Gabriola" pitchFamily="82" charset="0"/>
              </a:rPr>
              <a:t>  1 </a:t>
            </a:r>
            <a:r>
              <a:rPr lang="bg-BG" sz="2800" b="1" dirty="0">
                <a:solidFill>
                  <a:srgbClr val="31B4E6">
                    <a:lumMod val="75000"/>
                  </a:srgbClr>
                </a:solidFill>
                <a:latin typeface="Gabriola" pitchFamily="82" charset="0"/>
              </a:rPr>
              <a:t>500</a:t>
            </a:r>
            <a:r>
              <a:rPr lang="en-US" sz="2800" b="1" dirty="0">
                <a:solidFill>
                  <a:srgbClr val="31B4E6">
                    <a:lumMod val="75000"/>
                  </a:srgbClr>
                </a:solidFill>
                <a:latin typeface="Gabriola" pitchFamily="82" charset="0"/>
              </a:rPr>
              <a:t> </a:t>
            </a:r>
            <a:r>
              <a:rPr lang="bg-BG" sz="2800" b="1" dirty="0">
                <a:solidFill>
                  <a:srgbClr val="31B4E6">
                    <a:lumMod val="75000"/>
                  </a:srgbClr>
                </a:solidFill>
                <a:latin typeface="Gabriola" pitchFamily="82" charset="0"/>
              </a:rPr>
              <a:t>000 </a:t>
            </a:r>
            <a:r>
              <a:rPr lang="ru-RU" sz="2800" b="1" dirty="0" smtClean="0">
                <a:solidFill>
                  <a:srgbClr val="31B4E6">
                    <a:lumMod val="75000"/>
                  </a:srgbClr>
                </a:solidFill>
                <a:latin typeface="Gabriola" pitchFamily="82" charset="0"/>
              </a:rPr>
              <a:t>лв</a:t>
            </a:r>
            <a:endParaRPr lang="en-US" sz="2800" dirty="0" smtClean="0">
              <a:solidFill>
                <a:prstClr val="black"/>
              </a:solidFill>
              <a:latin typeface="Gabriola" pitchFamily="82" charset="0"/>
              <a:cs typeface="Arial" panose="020B0604020202020204" pitchFamily="34" charset="0"/>
            </a:endParaRPr>
          </a:p>
          <a:p>
            <a:pPr marL="0" lvl="0" indent="0" algn="ctr">
              <a:buClr>
                <a:srgbClr val="353535"/>
              </a:buClr>
              <a:buNone/>
            </a:pPr>
            <a:r>
              <a:rPr lang="ru-RU" sz="2800" dirty="0" smtClean="0">
                <a:solidFill>
                  <a:prstClr val="black"/>
                </a:solidFill>
                <a:latin typeface="Gabriola" pitchFamily="82" charset="0"/>
                <a:cs typeface="Arial" panose="020B0604020202020204" pitchFamily="34" charset="0"/>
              </a:rPr>
              <a:t>от </a:t>
            </a:r>
            <a:r>
              <a:rPr lang="ru-RU" sz="2800" dirty="0">
                <a:solidFill>
                  <a:prstClr val="black"/>
                </a:solidFill>
                <a:latin typeface="Gabriola" pitchFamily="82" charset="0"/>
                <a:cs typeface="Arial" panose="020B0604020202020204" pitchFamily="34" charset="0"/>
              </a:rPr>
              <a:t>които </a:t>
            </a:r>
            <a:r>
              <a:rPr lang="en-US" sz="2800" b="1" dirty="0">
                <a:solidFill>
                  <a:srgbClr val="31B4E6">
                    <a:lumMod val="75000"/>
                  </a:srgbClr>
                </a:solidFill>
                <a:latin typeface="Gabriola" pitchFamily="82" charset="0"/>
              </a:rPr>
              <a:t>1 275 000 </a:t>
            </a:r>
            <a:r>
              <a:rPr lang="ru-RU" sz="2800" dirty="0">
                <a:solidFill>
                  <a:prstClr val="black"/>
                </a:solidFill>
                <a:latin typeface="Gabriola" pitchFamily="82" charset="0"/>
                <a:cs typeface="Arial" panose="020B0604020202020204" pitchFamily="34" charset="0"/>
              </a:rPr>
              <a:t>лв. европейско и </a:t>
            </a:r>
            <a:r>
              <a:rPr lang="en-US" sz="2800" b="1" dirty="0">
                <a:solidFill>
                  <a:srgbClr val="31B4E6">
                    <a:lumMod val="75000"/>
                  </a:srgbClr>
                </a:solidFill>
                <a:latin typeface="Gabriola" pitchFamily="82" charset="0"/>
              </a:rPr>
              <a:t>225 000 </a:t>
            </a:r>
            <a:r>
              <a:rPr lang="ru-RU" sz="2800" b="1" dirty="0">
                <a:solidFill>
                  <a:srgbClr val="31B4E6">
                    <a:lumMod val="75000"/>
                  </a:srgbClr>
                </a:solidFill>
                <a:latin typeface="Gabriola" pitchFamily="82" charset="0"/>
              </a:rPr>
              <a:t>лв</a:t>
            </a:r>
            <a:r>
              <a:rPr lang="ru-RU" sz="2800" dirty="0">
                <a:solidFill>
                  <a:prstClr val="black"/>
                </a:solidFill>
                <a:latin typeface="Gabriola" pitchFamily="82" charset="0"/>
                <a:cs typeface="Arial" panose="020B0604020202020204" pitchFamily="34" charset="0"/>
              </a:rPr>
              <a:t>. национално </a:t>
            </a:r>
            <a:r>
              <a:rPr lang="ru-RU" sz="2800" dirty="0" smtClean="0">
                <a:solidFill>
                  <a:prstClr val="black"/>
                </a:solidFill>
                <a:latin typeface="Gabriola" pitchFamily="82" charset="0"/>
                <a:cs typeface="Arial" panose="020B0604020202020204" pitchFamily="34" charset="0"/>
              </a:rPr>
              <a:t>съфинансиране</a:t>
            </a:r>
            <a:endParaRPr lang="ru-RU" sz="2800" dirty="0">
              <a:solidFill>
                <a:prstClr val="black"/>
              </a:solidFill>
              <a:latin typeface="Gabriola" pitchFamily="82" charset="0"/>
              <a:cs typeface="Arial" panose="020B0604020202020204" pitchFamily="34" charset="0"/>
            </a:endParaRPr>
          </a:p>
          <a:p>
            <a:pPr marL="0" lvl="0" indent="0" algn="just">
              <a:buClr>
                <a:srgbClr val="353535"/>
              </a:buClr>
              <a:buNone/>
            </a:pPr>
            <a:endParaRPr lang="en-US" sz="2800" b="1" dirty="0" smtClean="0">
              <a:solidFill>
                <a:prstClr val="black"/>
              </a:solidFill>
              <a:latin typeface="Gabriola" pitchFamily="82" charset="0"/>
              <a:cs typeface="Arial" panose="020B0604020202020204" pitchFamily="34" charset="0"/>
            </a:endParaRPr>
          </a:p>
          <a:p>
            <a:pPr marL="0" lvl="0" indent="0" algn="just">
              <a:buClr>
                <a:srgbClr val="353535"/>
              </a:buClr>
              <a:buNone/>
            </a:pPr>
            <a:r>
              <a:rPr lang="ru-RU" sz="2800" b="1" dirty="0" smtClean="0">
                <a:solidFill>
                  <a:prstClr val="black"/>
                </a:solidFill>
                <a:latin typeface="Gabriola" pitchFamily="82" charset="0"/>
                <a:cs typeface="Arial" panose="020B0604020202020204" pitchFamily="34" charset="0"/>
              </a:rPr>
              <a:t>Начало</a:t>
            </a:r>
            <a:r>
              <a:rPr lang="ru-RU" sz="2800" b="1" dirty="0">
                <a:solidFill>
                  <a:prstClr val="black"/>
                </a:solidFill>
                <a:latin typeface="Gabriola" pitchFamily="82" charset="0"/>
                <a:cs typeface="Arial" panose="020B0604020202020204" pitchFamily="34" charset="0"/>
              </a:rPr>
              <a:t>: </a:t>
            </a:r>
            <a:r>
              <a:rPr lang="en-US" sz="2800" dirty="0">
                <a:solidFill>
                  <a:prstClr val="black"/>
                </a:solidFill>
                <a:latin typeface="Gabriola" pitchFamily="82" charset="0"/>
                <a:cs typeface="Arial" panose="020B0604020202020204" pitchFamily="34" charset="0"/>
              </a:rPr>
              <a:t>02</a:t>
            </a:r>
            <a:r>
              <a:rPr lang="ru-RU" sz="2800" dirty="0">
                <a:solidFill>
                  <a:prstClr val="black"/>
                </a:solidFill>
                <a:latin typeface="Gabriola" pitchFamily="82" charset="0"/>
                <a:cs typeface="Arial" panose="020B0604020202020204" pitchFamily="34" charset="0"/>
              </a:rPr>
              <a:t>.</a:t>
            </a:r>
            <a:r>
              <a:rPr lang="en-US" sz="2800" dirty="0">
                <a:solidFill>
                  <a:prstClr val="black"/>
                </a:solidFill>
                <a:latin typeface="Gabriola" pitchFamily="82" charset="0"/>
                <a:cs typeface="Arial" panose="020B0604020202020204" pitchFamily="34" charset="0"/>
              </a:rPr>
              <a:t>11</a:t>
            </a:r>
            <a:r>
              <a:rPr lang="ru-RU" sz="2800" dirty="0">
                <a:solidFill>
                  <a:prstClr val="black"/>
                </a:solidFill>
                <a:latin typeface="Gabriola" pitchFamily="82" charset="0"/>
                <a:cs typeface="Arial" panose="020B0604020202020204" pitchFamily="34" charset="0"/>
              </a:rPr>
              <a:t>.201</a:t>
            </a:r>
            <a:r>
              <a:rPr lang="en-US" sz="2800" dirty="0">
                <a:solidFill>
                  <a:prstClr val="black"/>
                </a:solidFill>
                <a:latin typeface="Gabriola" pitchFamily="82" charset="0"/>
                <a:cs typeface="Arial" panose="020B0604020202020204" pitchFamily="34" charset="0"/>
              </a:rPr>
              <a:t>6</a:t>
            </a:r>
            <a:r>
              <a:rPr lang="ru-RU" sz="2800" dirty="0">
                <a:solidFill>
                  <a:prstClr val="black"/>
                </a:solidFill>
                <a:latin typeface="Gabriola" pitchFamily="82" charset="0"/>
                <a:cs typeface="Arial" panose="020B0604020202020204" pitchFamily="34" charset="0"/>
              </a:rPr>
              <a:t> г.                                                       </a:t>
            </a:r>
            <a:r>
              <a:rPr lang="en-US" sz="2800" dirty="0">
                <a:solidFill>
                  <a:prstClr val="black"/>
                </a:solidFill>
                <a:latin typeface="Gabriola" pitchFamily="82" charset="0"/>
                <a:cs typeface="Arial" panose="020B0604020202020204" pitchFamily="34" charset="0"/>
              </a:rPr>
              <a:t>		      </a:t>
            </a:r>
            <a:r>
              <a:rPr lang="ru-RU" sz="2800" b="1" dirty="0">
                <a:solidFill>
                  <a:prstClr val="black"/>
                </a:solidFill>
                <a:latin typeface="Gabriola" pitchFamily="82" charset="0"/>
                <a:cs typeface="Arial" panose="020B0604020202020204" pitchFamily="34" charset="0"/>
              </a:rPr>
              <a:t>Край: </a:t>
            </a:r>
            <a:r>
              <a:rPr lang="en-US" sz="2800" dirty="0">
                <a:solidFill>
                  <a:prstClr val="black"/>
                </a:solidFill>
                <a:latin typeface="Gabriola" pitchFamily="82" charset="0"/>
                <a:cs typeface="Arial" panose="020B0604020202020204" pitchFamily="34" charset="0"/>
              </a:rPr>
              <a:t>31</a:t>
            </a:r>
            <a:r>
              <a:rPr lang="ru-RU" sz="2800" dirty="0">
                <a:solidFill>
                  <a:prstClr val="black"/>
                </a:solidFill>
                <a:latin typeface="Gabriola" pitchFamily="82" charset="0"/>
                <a:cs typeface="Arial" panose="020B0604020202020204" pitchFamily="34" charset="0"/>
              </a:rPr>
              <a:t>.12.2018 г.</a:t>
            </a:r>
            <a:endParaRPr lang="bg-BG" sz="2800" dirty="0">
              <a:solidFill>
                <a:prstClr val="black"/>
              </a:solidFill>
              <a:latin typeface="Gabriola" pitchFamily="82" charset="0"/>
              <a:cs typeface="Arial" panose="020B0604020202020204" pitchFamily="34" charset="0"/>
            </a:endParaRPr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901925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63329" y="782330"/>
            <a:ext cx="7216347" cy="817512"/>
          </a:xfrm>
        </p:spPr>
        <p:txBody>
          <a:bodyPr/>
          <a:lstStyle/>
          <a:p>
            <a:pPr algn="ctr"/>
            <a:r>
              <a:rPr lang="bg-BG" b="1" dirty="0" smtClean="0">
                <a:solidFill>
                  <a:schemeClr val="tx1"/>
                </a:solidFill>
                <a:latin typeface="Georgia" pitchFamily="18" charset="0"/>
                <a:cs typeface="Arial" panose="020B0604020202020204" pitchFamily="34" charset="0"/>
              </a:rPr>
              <a:t>Основна цел на проекта </a:t>
            </a:r>
            <a:endParaRPr lang="bg-BG" b="1" dirty="0">
              <a:solidFill>
                <a:schemeClr val="tx1"/>
              </a:solidFill>
              <a:latin typeface="Georgia" pitchFamily="18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78658" y="2372497"/>
            <a:ext cx="7620001" cy="299033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bg-BG" sz="2400" dirty="0" smtClean="0">
              <a:solidFill>
                <a:srgbClr val="333333"/>
              </a:solidFill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bg-BG" sz="2000" dirty="0" smtClean="0"/>
              <a:t>	</a:t>
            </a:r>
            <a:r>
              <a:rPr lang="bg-BG" sz="2800" b="1" dirty="0" smtClean="0">
                <a:latin typeface="Gabriola" pitchFamily="82" charset="0"/>
              </a:rPr>
              <a:t>Основната </a:t>
            </a:r>
            <a:r>
              <a:rPr lang="ru-RU" sz="2800" b="1" dirty="0" smtClean="0">
                <a:latin typeface="Gabriola" pitchFamily="82" charset="0"/>
              </a:rPr>
              <a:t>цел </a:t>
            </a:r>
            <a:r>
              <a:rPr lang="ru-RU" sz="2800" b="1" dirty="0">
                <a:latin typeface="Gabriola" pitchFamily="82" charset="0"/>
              </a:rPr>
              <a:t>на проекта е Надграждане на Имотния регистър с цел подобряване на обслужването на гражданите, бизнеса и нотариусите, вътрешно интегриране на системите и въвеждане на нови електронни услуги. </a:t>
            </a:r>
            <a:endParaRPr lang="ru-RU" sz="2800" b="1" dirty="0" smtClean="0">
              <a:latin typeface="Gabriola" pitchFamily="8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3065" y="124504"/>
            <a:ext cx="1146147" cy="114005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80062" y="212941"/>
            <a:ext cx="1304194" cy="9781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189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24649" y="624110"/>
            <a:ext cx="6540843" cy="866939"/>
          </a:xfrm>
        </p:spPr>
        <p:txBody>
          <a:bodyPr>
            <a:normAutofit/>
          </a:bodyPr>
          <a:lstStyle/>
          <a:p>
            <a:pPr algn="ctr"/>
            <a:r>
              <a:rPr lang="bg-BG" b="1" dirty="0">
                <a:solidFill>
                  <a:schemeClr val="tx1"/>
                </a:solidFill>
                <a:latin typeface="Georgia" pitchFamily="18" charset="0"/>
                <a:cs typeface="Arial" panose="020B0604020202020204" pitchFamily="34" charset="0"/>
              </a:rPr>
              <a:t>Специфични цели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79829" y="2446637"/>
            <a:ext cx="8915400" cy="3015049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800" b="1" dirty="0" smtClean="0">
                <a:latin typeface="Gabriola" pitchFamily="82" charset="0"/>
              </a:rPr>
              <a:t>Основната </a:t>
            </a:r>
            <a:r>
              <a:rPr lang="ru-RU" sz="2800" b="1" dirty="0">
                <a:latin typeface="Gabriola" pitchFamily="82" charset="0"/>
              </a:rPr>
              <a:t>цел на проекта ще бъде постигната чрез изпълнението на следните специфични цели:</a:t>
            </a:r>
          </a:p>
          <a:p>
            <a:pPr marL="0" indent="0" algn="just">
              <a:buNone/>
            </a:pPr>
            <a:r>
              <a:rPr lang="ru-RU" sz="2800" b="1" dirty="0">
                <a:latin typeface="Gabriola" pitchFamily="82" charset="0"/>
              </a:rPr>
              <a:t> </a:t>
            </a:r>
            <a:r>
              <a:rPr lang="en-US" sz="2800" b="1" dirty="0" smtClean="0">
                <a:latin typeface="Gabriola" pitchFamily="82" charset="0"/>
              </a:rPr>
              <a:t>1. </a:t>
            </a:r>
            <a:r>
              <a:rPr lang="ru-RU" sz="2800" b="1" dirty="0" smtClean="0">
                <a:latin typeface="Gabriola" pitchFamily="82" charset="0"/>
              </a:rPr>
              <a:t>Надграждане </a:t>
            </a:r>
            <a:r>
              <a:rPr lang="ru-RU" sz="2800" b="1" dirty="0">
                <a:latin typeface="Gabriola" pitchFamily="82" charset="0"/>
              </a:rPr>
              <a:t>на вътрешно-административни функционалности на ИР; </a:t>
            </a:r>
          </a:p>
          <a:p>
            <a:pPr marL="0" indent="0" algn="just">
              <a:buNone/>
            </a:pPr>
            <a:r>
              <a:rPr lang="ru-RU" sz="2800" b="1" dirty="0">
                <a:latin typeface="Gabriola" pitchFamily="82" charset="0"/>
              </a:rPr>
              <a:t> </a:t>
            </a:r>
            <a:r>
              <a:rPr lang="en-US" sz="2800" b="1" dirty="0" smtClean="0">
                <a:latin typeface="Gabriola" pitchFamily="82" charset="0"/>
              </a:rPr>
              <a:t>2. </a:t>
            </a:r>
            <a:r>
              <a:rPr lang="ru-RU" sz="2800" b="1" dirty="0" smtClean="0">
                <a:latin typeface="Gabriola" pitchFamily="82" charset="0"/>
              </a:rPr>
              <a:t>Въвеждане </a:t>
            </a:r>
            <a:r>
              <a:rPr lang="ru-RU" sz="2800" b="1" dirty="0">
                <a:latin typeface="Gabriola" pitchFamily="82" charset="0"/>
              </a:rPr>
              <a:t>на нови е-услуги;</a:t>
            </a:r>
          </a:p>
          <a:p>
            <a:pPr marL="0" indent="0" algn="just">
              <a:buNone/>
            </a:pPr>
            <a:r>
              <a:rPr lang="ru-RU" sz="2800" b="1" dirty="0">
                <a:latin typeface="Gabriola" pitchFamily="82" charset="0"/>
              </a:rPr>
              <a:t> </a:t>
            </a:r>
            <a:r>
              <a:rPr lang="en-US" sz="2800" b="1" dirty="0" smtClean="0">
                <a:latin typeface="Gabriola" pitchFamily="82" charset="0"/>
              </a:rPr>
              <a:t>3. </a:t>
            </a:r>
            <a:r>
              <a:rPr lang="ru-RU" sz="2800" b="1" dirty="0" smtClean="0">
                <a:latin typeface="Gabriola" pitchFamily="82" charset="0"/>
              </a:rPr>
              <a:t>Подобряване </a:t>
            </a:r>
            <a:r>
              <a:rPr lang="ru-RU" sz="2800" b="1" dirty="0">
                <a:latin typeface="Gabriola" pitchFamily="82" charset="0"/>
              </a:rPr>
              <a:t>на работата на Имотния регистър чрез интеграция с Кадастралния регистър. </a:t>
            </a:r>
            <a:endParaRPr lang="en-US" sz="2800" b="1" dirty="0">
              <a:solidFill>
                <a:srgbClr val="333333"/>
              </a:solidFill>
              <a:latin typeface="Gabriola" pitchFamily="82" charset="0"/>
              <a:cs typeface="Arial" pitchFamily="34" charset="0"/>
            </a:endParaRPr>
          </a:p>
          <a:p>
            <a:pPr marL="0" lvl="0" indent="0" algn="just">
              <a:buClr>
                <a:srgbClr val="353535"/>
              </a:buClr>
              <a:buNone/>
            </a:pPr>
            <a:endParaRPr lang="en-US" sz="2800" dirty="0">
              <a:solidFill>
                <a:srgbClr val="333333"/>
              </a:solidFill>
              <a:latin typeface="Gabriola" pitchFamily="82" charset="0"/>
              <a:cs typeface="Arial" pitchFamily="34" charset="0"/>
            </a:endParaRPr>
          </a:p>
          <a:p>
            <a:pPr marL="0" lvl="0" indent="0" algn="just">
              <a:buClr>
                <a:srgbClr val="353535"/>
              </a:buClr>
              <a:buNone/>
            </a:pPr>
            <a:r>
              <a:rPr lang="ru-RU" sz="2800" dirty="0">
                <a:solidFill>
                  <a:srgbClr val="333333"/>
                </a:solidFill>
                <a:latin typeface="Gabriola" pitchFamily="82" charset="0"/>
                <a:cs typeface="Arial" pitchFamily="34" charset="0"/>
              </a:rPr>
              <a:t> </a:t>
            </a:r>
            <a:endParaRPr lang="bg-BG" sz="2800" dirty="0">
              <a:solidFill>
                <a:prstClr val="black"/>
              </a:solidFill>
              <a:latin typeface="Gabriola" pitchFamily="82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3065" y="124504"/>
            <a:ext cx="1146147" cy="114005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80062" y="212941"/>
            <a:ext cx="1304194" cy="9781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08575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3676" y="607634"/>
            <a:ext cx="4258962" cy="891652"/>
          </a:xfrm>
        </p:spPr>
        <p:txBody>
          <a:bodyPr>
            <a:normAutofit/>
          </a:bodyPr>
          <a:lstStyle/>
          <a:p>
            <a:pPr algn="ctr"/>
            <a:r>
              <a:rPr lang="bg-BG" b="1" dirty="0" smtClean="0">
                <a:solidFill>
                  <a:schemeClr val="tx1"/>
                </a:solidFill>
                <a:latin typeface="Georgia" pitchFamily="18" charset="0"/>
                <a:cs typeface="Arial" panose="020B0604020202020204" pitchFamily="34" charset="0"/>
              </a:rPr>
              <a:t>Целеви групи</a:t>
            </a:r>
            <a:endParaRPr lang="bg-BG" b="1" dirty="0">
              <a:solidFill>
                <a:schemeClr val="tx1"/>
              </a:solidFill>
              <a:latin typeface="Georgia" pitchFamily="18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2823" y="2108887"/>
            <a:ext cx="3325555" cy="2586681"/>
          </a:xfrm>
        </p:spPr>
        <p:txBody>
          <a:bodyPr>
            <a:noAutofit/>
          </a:bodyPr>
          <a:lstStyle/>
          <a:p>
            <a:pPr algn="just">
              <a:buFont typeface="Wingdings" pitchFamily="2" charset="2"/>
              <a:buChar char="§"/>
            </a:pPr>
            <a:r>
              <a:rPr lang="ru-RU" sz="2600" b="1" dirty="0" smtClean="0">
                <a:latin typeface="Gabriola" pitchFamily="82" charset="0"/>
              </a:rPr>
              <a:t>Администрациите;</a:t>
            </a:r>
          </a:p>
          <a:p>
            <a:pPr algn="just">
              <a:buFont typeface="Wingdings" pitchFamily="2" charset="2"/>
              <a:buChar char="§"/>
            </a:pPr>
            <a:r>
              <a:rPr lang="ru-RU" sz="2600" b="1" dirty="0" smtClean="0">
                <a:latin typeface="Gabriola" pitchFamily="82" charset="0"/>
              </a:rPr>
              <a:t>Съдии по вписванията;</a:t>
            </a:r>
          </a:p>
          <a:p>
            <a:pPr algn="just">
              <a:buFont typeface="Wingdings" pitchFamily="2" charset="2"/>
              <a:buChar char="§"/>
            </a:pPr>
            <a:r>
              <a:rPr lang="ru-RU" sz="2600" b="1" dirty="0" smtClean="0">
                <a:latin typeface="Gabriola" pitchFamily="82" charset="0"/>
              </a:rPr>
              <a:t>Служители на АВ;</a:t>
            </a:r>
          </a:p>
          <a:p>
            <a:pPr algn="just">
              <a:buFont typeface="Wingdings" pitchFamily="2" charset="2"/>
              <a:buChar char="§"/>
            </a:pPr>
            <a:r>
              <a:rPr lang="ru-RU" sz="2600" b="1" dirty="0" smtClean="0">
                <a:latin typeface="Gabriola" pitchFamily="82" charset="0"/>
              </a:rPr>
              <a:t>Гражданите;</a:t>
            </a:r>
          </a:p>
          <a:p>
            <a:pPr algn="just">
              <a:buFont typeface="Wingdings" pitchFamily="2" charset="2"/>
              <a:buChar char="§"/>
            </a:pPr>
            <a:r>
              <a:rPr lang="ru-RU" sz="2600" b="1" dirty="0" smtClean="0">
                <a:latin typeface="Gabriola" pitchFamily="82" charset="0"/>
              </a:rPr>
              <a:t>Бизнеса;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3065" y="124504"/>
            <a:ext cx="1146147" cy="114005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80062" y="212941"/>
            <a:ext cx="1304194" cy="978145"/>
          </a:xfrm>
          <a:prstGeom prst="rect">
            <a:avLst/>
          </a:prstGeom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7141647" y="2150074"/>
            <a:ext cx="4078288" cy="296150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Font typeface="Wingdings" pitchFamily="2" charset="2"/>
              <a:buChar char="§"/>
            </a:pPr>
            <a:r>
              <a:rPr lang="ru-RU" sz="2600" b="1" dirty="0" smtClean="0">
                <a:latin typeface="Gabriola" pitchFamily="82" charset="0"/>
              </a:rPr>
              <a:t>Нотариуси;</a:t>
            </a:r>
          </a:p>
          <a:p>
            <a:pPr algn="just">
              <a:buFont typeface="Wingdings" pitchFamily="2" charset="2"/>
              <a:buChar char="§"/>
            </a:pPr>
            <a:r>
              <a:rPr lang="ru-RU" sz="2600" b="1" dirty="0" smtClean="0">
                <a:latin typeface="Gabriola" pitchFamily="82" charset="0"/>
              </a:rPr>
              <a:t>Адвокати;</a:t>
            </a:r>
          </a:p>
          <a:p>
            <a:pPr algn="just">
              <a:buFont typeface="Wingdings" pitchFamily="2" charset="2"/>
              <a:buChar char="§"/>
            </a:pPr>
            <a:r>
              <a:rPr lang="ru-RU" sz="2600" b="1" dirty="0" smtClean="0">
                <a:latin typeface="Gabriola" pitchFamily="82" charset="0"/>
              </a:rPr>
              <a:t>Банки;</a:t>
            </a:r>
          </a:p>
          <a:p>
            <a:pPr algn="just">
              <a:buFont typeface="Wingdings" pitchFamily="2" charset="2"/>
              <a:buChar char="§"/>
            </a:pPr>
            <a:r>
              <a:rPr lang="ru-RU" sz="2600" b="1" dirty="0" smtClean="0">
                <a:latin typeface="Gabriola" pitchFamily="82" charset="0"/>
              </a:rPr>
              <a:t>ЧСИ, ДСИ </a:t>
            </a:r>
            <a:endParaRPr lang="en-US" sz="2600" b="1" dirty="0" smtClean="0">
              <a:latin typeface="Gabriola" pitchFamily="82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bg-BG" sz="2600" b="1" dirty="0" smtClean="0">
                <a:latin typeface="Gabriola" pitchFamily="82" charset="0"/>
              </a:rPr>
              <a:t>Други</a:t>
            </a:r>
            <a:endParaRPr lang="ru-RU" sz="2600" b="1" dirty="0" smtClean="0">
              <a:solidFill>
                <a:schemeClr val="tx1"/>
              </a:solidFill>
              <a:latin typeface="Gabriola" pitchFamily="82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74366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g-BG" b="1" dirty="0" smtClean="0"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Дейности по проекта</a:t>
            </a:r>
            <a:endParaRPr lang="bg-BG" b="1" dirty="0">
              <a:solidFill>
                <a:schemeClr val="tx1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1" y="2133600"/>
            <a:ext cx="9133231" cy="3777622"/>
          </a:xfrm>
        </p:spPr>
        <p:txBody>
          <a:bodyPr>
            <a:normAutofit/>
          </a:bodyPr>
          <a:lstStyle/>
          <a:p>
            <a:pPr lvl="0" algn="just">
              <a:buClr>
                <a:schemeClr val="accent2">
                  <a:lumMod val="75000"/>
                </a:schemeClr>
              </a:buClr>
              <a:buFont typeface="Wingdings" pitchFamily="2" charset="2"/>
              <a:buChar char="§"/>
            </a:pPr>
            <a:r>
              <a:rPr lang="ru-RU" sz="2600" b="1" dirty="0">
                <a:solidFill>
                  <a:schemeClr val="accent2">
                    <a:lumMod val="75000"/>
                  </a:schemeClr>
                </a:solidFill>
                <a:latin typeface="Gabriola" pitchFamily="82" charset="0"/>
                <a:cs typeface="Arial" panose="020B0604020202020204" pitchFamily="34" charset="0"/>
              </a:rPr>
              <a:t>Дейност </a:t>
            </a:r>
            <a:r>
              <a:rPr lang="ru-RU" sz="2600" b="1" dirty="0" smtClean="0">
                <a:solidFill>
                  <a:schemeClr val="accent2">
                    <a:lumMod val="75000"/>
                  </a:schemeClr>
                </a:solidFill>
                <a:latin typeface="Gabriola" pitchFamily="82" charset="0"/>
                <a:cs typeface="Arial" panose="020B0604020202020204" pitchFamily="34" charset="0"/>
              </a:rPr>
              <a:t>1</a:t>
            </a:r>
            <a:r>
              <a:rPr lang="en-US" sz="2600" b="1" dirty="0">
                <a:solidFill>
                  <a:schemeClr val="accent2">
                    <a:lumMod val="75000"/>
                  </a:schemeClr>
                </a:solidFill>
                <a:latin typeface="Gabriola" pitchFamily="82" charset="0"/>
                <a:cs typeface="Arial" panose="020B0604020202020204" pitchFamily="34" charset="0"/>
              </a:rPr>
              <a:t>	</a:t>
            </a:r>
            <a:r>
              <a:rPr lang="bg-BG" sz="2600" b="1" dirty="0" smtClean="0">
                <a:latin typeface="Gabriola" pitchFamily="82" charset="0"/>
              </a:rPr>
              <a:t>Привеждане </a:t>
            </a:r>
            <a:r>
              <a:rPr lang="bg-BG" sz="2600" b="1" dirty="0">
                <a:latin typeface="Gabriola" pitchFamily="82" charset="0"/>
              </a:rPr>
              <a:t>на подзаконовата уредба и вътрешните правила в съответствие с практиката и нормативната рамка в областта на </a:t>
            </a:r>
            <a:r>
              <a:rPr lang="bg-BG" sz="2600" b="1" dirty="0" smtClean="0">
                <a:latin typeface="Gabriola" pitchFamily="82" charset="0"/>
              </a:rPr>
              <a:t>е-управление</a:t>
            </a:r>
            <a:endParaRPr lang="en-US" sz="2600" b="1" dirty="0">
              <a:latin typeface="Gabriola" pitchFamily="82" charset="0"/>
            </a:endParaRPr>
          </a:p>
          <a:p>
            <a:pPr lvl="0" algn="just">
              <a:buClr>
                <a:schemeClr val="accent2">
                  <a:lumMod val="75000"/>
                </a:schemeClr>
              </a:buClr>
              <a:buFont typeface="Wingdings" pitchFamily="2" charset="2"/>
              <a:buChar char="§"/>
            </a:pPr>
            <a:r>
              <a:rPr lang="bg-BG" sz="2600" b="1" dirty="0">
                <a:solidFill>
                  <a:schemeClr val="accent2">
                    <a:lumMod val="75000"/>
                  </a:schemeClr>
                </a:solidFill>
                <a:latin typeface="Gabriola" pitchFamily="82" charset="0"/>
                <a:cs typeface="Arial" panose="020B0604020202020204" pitchFamily="34" charset="0"/>
              </a:rPr>
              <a:t>Дейност 2 </a:t>
            </a:r>
            <a:r>
              <a:rPr lang="ru-RU" sz="2600" b="1" dirty="0" smtClean="0">
                <a:latin typeface="Gabriola" pitchFamily="82" charset="0"/>
              </a:rPr>
              <a:t>Надграждане </a:t>
            </a:r>
            <a:r>
              <a:rPr lang="ru-RU" sz="2600" b="1" dirty="0">
                <a:latin typeface="Gabriola" pitchFamily="82" charset="0"/>
              </a:rPr>
              <a:t>на Модул „Имотен регистър“ в Интегрирана информационна система за Кадастър и Имотен регистър </a:t>
            </a:r>
            <a:endParaRPr lang="en-US" sz="2600" b="1" dirty="0" smtClean="0">
              <a:solidFill>
                <a:schemeClr val="tx1"/>
              </a:solidFill>
              <a:latin typeface="Gabriola" pitchFamily="82" charset="0"/>
              <a:cs typeface="Arial" panose="020B0604020202020204" pitchFamily="34" charset="0"/>
            </a:endParaRPr>
          </a:p>
          <a:p>
            <a:pPr lvl="0" algn="just">
              <a:buClr>
                <a:schemeClr val="accent2">
                  <a:lumMod val="75000"/>
                </a:schemeClr>
              </a:buClr>
              <a:buFont typeface="Wingdings" pitchFamily="2" charset="2"/>
              <a:buChar char="§"/>
            </a:pPr>
            <a:r>
              <a:rPr lang="ru-RU" sz="2600" b="1" dirty="0" smtClean="0">
                <a:solidFill>
                  <a:schemeClr val="accent2">
                    <a:lumMod val="75000"/>
                  </a:schemeClr>
                </a:solidFill>
                <a:latin typeface="Gabriola" pitchFamily="82" charset="0"/>
                <a:cs typeface="Arial" panose="020B0604020202020204" pitchFamily="34" charset="0"/>
              </a:rPr>
              <a:t>Дейност 3</a:t>
            </a:r>
            <a:r>
              <a:rPr lang="en-US" sz="2600" b="1" dirty="0">
                <a:solidFill>
                  <a:srgbClr val="FF0000"/>
                </a:solidFill>
                <a:latin typeface="Gabriola" pitchFamily="82" charset="0"/>
                <a:cs typeface="Arial" panose="020B0604020202020204" pitchFamily="34" charset="0"/>
              </a:rPr>
              <a:t>	</a:t>
            </a:r>
            <a:r>
              <a:rPr lang="bg-BG" sz="2600" b="1" dirty="0" smtClean="0">
                <a:latin typeface="Gabriola" pitchFamily="82" charset="0"/>
              </a:rPr>
              <a:t>Надграждане </a:t>
            </a:r>
            <a:r>
              <a:rPr lang="bg-BG" sz="2600" b="1" dirty="0">
                <a:latin typeface="Gabriola" pitchFamily="82" charset="0"/>
              </a:rPr>
              <a:t>на модул за отдалечен достъп (</a:t>
            </a:r>
            <a:r>
              <a:rPr lang="bg-BG" sz="2600" b="1" dirty="0" err="1">
                <a:latin typeface="Gabriola" pitchFamily="82" charset="0"/>
              </a:rPr>
              <a:t>One-stop-shop</a:t>
            </a:r>
            <a:r>
              <a:rPr lang="bg-BG" sz="2600" b="1" dirty="0" smtClean="0">
                <a:latin typeface="Gabriola" pitchFamily="82" charset="0"/>
              </a:rPr>
              <a:t>)</a:t>
            </a:r>
            <a:endParaRPr lang="en-US" sz="2600" b="1" dirty="0" smtClean="0">
              <a:solidFill>
                <a:schemeClr val="tx1"/>
              </a:solidFill>
              <a:latin typeface="Gabriola" pitchFamily="82" charset="0"/>
              <a:cs typeface="Arial" panose="020B0604020202020204" pitchFamily="34" charset="0"/>
            </a:endParaRPr>
          </a:p>
          <a:p>
            <a:pPr lvl="0" algn="just">
              <a:buClr>
                <a:schemeClr val="accent2">
                  <a:lumMod val="75000"/>
                </a:schemeClr>
              </a:buClr>
              <a:buFont typeface="Wingdings" pitchFamily="2" charset="2"/>
              <a:buChar char="§"/>
            </a:pPr>
            <a:r>
              <a:rPr lang="ru-RU" sz="2600" b="1" dirty="0">
                <a:solidFill>
                  <a:schemeClr val="accent2">
                    <a:lumMod val="75000"/>
                  </a:schemeClr>
                </a:solidFill>
                <a:latin typeface="Gabriola" pitchFamily="82" charset="0"/>
                <a:cs typeface="Arial" panose="020B0604020202020204" pitchFamily="34" charset="0"/>
              </a:rPr>
              <a:t>Дейност </a:t>
            </a:r>
            <a:r>
              <a:rPr lang="ru-RU" sz="2600" b="1" dirty="0" smtClean="0">
                <a:solidFill>
                  <a:schemeClr val="accent2">
                    <a:lumMod val="75000"/>
                  </a:schemeClr>
                </a:solidFill>
                <a:latin typeface="Gabriola" pitchFamily="82" charset="0"/>
                <a:cs typeface="Arial" panose="020B0604020202020204" pitchFamily="34" charset="0"/>
              </a:rPr>
              <a:t>4</a:t>
            </a:r>
            <a:r>
              <a:rPr lang="en-US" sz="2600" b="1" dirty="0" smtClean="0">
                <a:solidFill>
                  <a:srgbClr val="FF0000"/>
                </a:solidFill>
                <a:latin typeface="Gabriola" pitchFamily="82" charset="0"/>
                <a:cs typeface="Arial" panose="020B0604020202020204" pitchFamily="34" charset="0"/>
              </a:rPr>
              <a:t>	</a:t>
            </a:r>
            <a:r>
              <a:rPr lang="bg-BG" sz="2600" b="1" dirty="0" smtClean="0">
                <a:latin typeface="Gabriola" pitchFamily="82" charset="0"/>
              </a:rPr>
              <a:t>Информация </a:t>
            </a:r>
            <a:r>
              <a:rPr lang="bg-BG" sz="2600" b="1" dirty="0">
                <a:latin typeface="Gabriola" pitchFamily="82" charset="0"/>
              </a:rPr>
              <a:t>и комуникация на проекта </a:t>
            </a:r>
          </a:p>
          <a:p>
            <a:pPr marL="0" indent="0" algn="just">
              <a:buNone/>
            </a:pPr>
            <a:endParaRPr lang="en-US" sz="2600" b="1" dirty="0" smtClean="0">
              <a:solidFill>
                <a:schemeClr val="tx1"/>
              </a:solidFill>
              <a:latin typeface="Gabriola" pitchFamily="82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3065" y="124504"/>
            <a:ext cx="1146147" cy="114005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80062" y="212941"/>
            <a:ext cx="1304194" cy="9781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5367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9893" y="248578"/>
            <a:ext cx="6808508" cy="1595590"/>
          </a:xfrm>
        </p:spPr>
        <p:txBody>
          <a:bodyPr>
            <a:normAutofit/>
          </a:bodyPr>
          <a:lstStyle/>
          <a:p>
            <a:pPr lvl="0" algn="ctr"/>
            <a:r>
              <a:rPr lang="ru-RU" sz="2200" b="1" u="sng" dirty="0" smtClean="0">
                <a:solidFill>
                  <a:prstClr val="black"/>
                </a:solidFill>
                <a:latin typeface="Georgia" pitchFamily="18" charset="0"/>
                <a:cs typeface="Arial" panose="020B0604020202020204" pitchFamily="34" charset="0"/>
              </a:rPr>
              <a:t>Дейност 1</a:t>
            </a:r>
            <a:r>
              <a:rPr lang="ru-RU" sz="2200" b="1" u="sng" dirty="0" smtClean="0">
                <a:solidFill>
                  <a:prstClr val="black"/>
                </a:solidFill>
                <a:latin typeface="Gabriola" pitchFamily="82" charset="0"/>
                <a:cs typeface="Arial" panose="020B0604020202020204" pitchFamily="34" charset="0"/>
              </a:rPr>
              <a:t/>
            </a:r>
            <a:br>
              <a:rPr lang="ru-RU" sz="2200" b="1" u="sng" dirty="0" smtClean="0">
                <a:solidFill>
                  <a:prstClr val="black"/>
                </a:solidFill>
                <a:latin typeface="Gabriola" pitchFamily="82" charset="0"/>
                <a:cs typeface="Arial" panose="020B0604020202020204" pitchFamily="34" charset="0"/>
              </a:rPr>
            </a:br>
            <a:r>
              <a:rPr lang="bg-BG" sz="2400" b="1" dirty="0" smtClean="0">
                <a:latin typeface="Gabriola" pitchFamily="82" charset="0"/>
              </a:rPr>
              <a:t>Привеждане </a:t>
            </a:r>
            <a:r>
              <a:rPr lang="bg-BG" sz="2400" b="1" dirty="0">
                <a:latin typeface="Gabriola" pitchFamily="82" charset="0"/>
              </a:rPr>
              <a:t>на подзаконовата уредба и вътрешните правила в съответствие с практиката и нормативната рамка в областта на е-управление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82119" y="2337288"/>
            <a:ext cx="9446269" cy="3701047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2000" b="1" dirty="0" smtClean="0">
                <a:latin typeface="Gabriola" pitchFamily="82" charset="0"/>
              </a:rPr>
              <a:t>				</a:t>
            </a:r>
            <a:r>
              <a:rPr lang="ru-RU" sz="2000" b="1" dirty="0" smtClean="0">
                <a:latin typeface="Georgia" pitchFamily="18" charset="0"/>
              </a:rPr>
              <a:t>Конкретните резултати от тази дейност:</a:t>
            </a:r>
            <a:endParaRPr lang="en-US" sz="2000" b="1" dirty="0" smtClean="0">
              <a:latin typeface="Georgia" pitchFamily="18" charset="0"/>
            </a:endParaRPr>
          </a:p>
          <a:p>
            <a:pPr marL="0" indent="0" algn="just">
              <a:buNone/>
            </a:pPr>
            <a:endParaRPr lang="en-US" sz="2000" b="1" dirty="0" smtClean="0">
              <a:latin typeface="Georgia" pitchFamily="18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ru-RU" sz="2000" b="1" dirty="0" smtClean="0">
                <a:latin typeface="Gabriola" pitchFamily="82" charset="0"/>
              </a:rPr>
              <a:t> </a:t>
            </a:r>
            <a:r>
              <a:rPr lang="bg-BG" sz="2000" b="1" dirty="0" smtClean="0">
                <a:latin typeface="Gabriola" pitchFamily="82" charset="0"/>
              </a:rPr>
              <a:t>Ще бъдат п</a:t>
            </a:r>
            <a:r>
              <a:rPr lang="ru-RU" sz="2000" b="1" dirty="0" smtClean="0">
                <a:latin typeface="Gabriola" pitchFamily="82" charset="0"/>
              </a:rPr>
              <a:t>роведени </a:t>
            </a:r>
            <a:r>
              <a:rPr lang="ru-RU" sz="2000" b="1" dirty="0">
                <a:latin typeface="Gabriola" pitchFamily="82" charset="0"/>
              </a:rPr>
              <a:t>6 публични дебата (дискусии) за минимум 300 участника</a:t>
            </a:r>
            <a:r>
              <a:rPr lang="ru-RU" sz="2000" b="1" dirty="0" smtClean="0">
                <a:latin typeface="Gabriola" pitchFamily="82" charset="0"/>
              </a:rPr>
              <a:t>;</a:t>
            </a:r>
            <a:endParaRPr lang="en-US" sz="2000" b="1" dirty="0" smtClean="0">
              <a:latin typeface="Gabriola" pitchFamily="82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ru-RU" sz="2000" b="1" dirty="0" smtClean="0">
                <a:latin typeface="Gabriola" pitchFamily="82" charset="0"/>
              </a:rPr>
              <a:t> Ще бъде актуализиран Правилникът </a:t>
            </a:r>
            <a:r>
              <a:rPr lang="ru-RU" sz="2000" b="1" dirty="0">
                <a:latin typeface="Gabriola" pitchFamily="82" charset="0"/>
              </a:rPr>
              <a:t>за вписванията; </a:t>
            </a:r>
            <a:endParaRPr lang="en-US" sz="2000" b="1" dirty="0" smtClean="0">
              <a:latin typeface="Gabriola" pitchFamily="82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ru-RU" sz="2000" b="1" dirty="0">
                <a:latin typeface="Gabriola" pitchFamily="82" charset="0"/>
              </a:rPr>
              <a:t>Ще бъде </a:t>
            </a:r>
            <a:r>
              <a:rPr lang="ru-RU" sz="2000" b="1" dirty="0" smtClean="0">
                <a:latin typeface="Gabriola" pitchFamily="82" charset="0"/>
              </a:rPr>
              <a:t>актуализирана </a:t>
            </a:r>
            <a:r>
              <a:rPr lang="ru-RU" sz="2000" b="1" dirty="0">
                <a:latin typeface="Gabriola" pitchFamily="82" charset="0"/>
              </a:rPr>
              <a:t>Тарифа за държавните такси, събирани от Агенция по вписванията; </a:t>
            </a:r>
            <a:endParaRPr lang="en-US" sz="2000" b="1" dirty="0" smtClean="0">
              <a:latin typeface="Gabriola" pitchFamily="82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ru-RU" sz="2000" b="1" dirty="0">
                <a:latin typeface="Gabriola" pitchFamily="82" charset="0"/>
              </a:rPr>
              <a:t>Ще бъде </a:t>
            </a:r>
            <a:r>
              <a:rPr lang="ru-RU" sz="2000" b="1" dirty="0" smtClean="0">
                <a:latin typeface="Gabriola" pitchFamily="82" charset="0"/>
              </a:rPr>
              <a:t>актуализирана </a:t>
            </a:r>
            <a:r>
              <a:rPr lang="ru-RU" sz="2000" b="1" dirty="0">
                <a:latin typeface="Gabriola" pitchFamily="82" charset="0"/>
              </a:rPr>
              <a:t>Наредба № 2 от 21 април 2005 г. за воденето и съхраняването на имотния регистър, издадена от Министерството на правосъдието; </a:t>
            </a:r>
            <a:endParaRPr lang="en-US" sz="2000" b="1" dirty="0" smtClean="0">
              <a:latin typeface="Gabriola" pitchFamily="82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ru-RU" sz="2000" b="1" dirty="0">
                <a:latin typeface="Gabriola" pitchFamily="82" charset="0"/>
              </a:rPr>
              <a:t>Ще бъде </a:t>
            </a:r>
            <a:r>
              <a:rPr lang="ru-RU" sz="2000" b="1" dirty="0" smtClean="0">
                <a:latin typeface="Gabriola" pitchFamily="82" charset="0"/>
              </a:rPr>
              <a:t>разработен </a:t>
            </a:r>
            <a:r>
              <a:rPr lang="ru-RU" sz="2000" b="1" dirty="0">
                <a:latin typeface="Gabriola" pitchFamily="82" charset="0"/>
              </a:rPr>
              <a:t>проект на Наредба за двустранната връзка и обмена на данни между кадастъра и имотния регистър (съгл. чл. 6, ал. 3 ЗКИР) и внесен в </a:t>
            </a:r>
            <a:r>
              <a:rPr lang="ru-RU" sz="2000" b="1" dirty="0" smtClean="0">
                <a:latin typeface="Gabriola" pitchFamily="82" charset="0"/>
              </a:rPr>
              <a:t>МП; </a:t>
            </a:r>
            <a:endParaRPr lang="en-US" sz="2000" b="1" dirty="0" smtClean="0">
              <a:latin typeface="Gabriola" pitchFamily="82" charset="0"/>
            </a:endParaRPr>
          </a:p>
          <a:p>
            <a:pPr algn="just">
              <a:buFont typeface="Wingdings" pitchFamily="2" charset="2"/>
              <a:buChar char="§"/>
            </a:pPr>
            <a:endParaRPr lang="en-US" sz="2000" b="1" dirty="0" smtClean="0">
              <a:latin typeface="Gabriola" pitchFamily="8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3065" y="124504"/>
            <a:ext cx="1146147" cy="114005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30895" y="68228"/>
            <a:ext cx="1304194" cy="9781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9720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200" b="1" u="sng" dirty="0">
                <a:solidFill>
                  <a:prstClr val="black"/>
                </a:solidFill>
                <a:latin typeface="Georgia" pitchFamily="18" charset="0"/>
                <a:cs typeface="Arial" panose="020B0604020202020204" pitchFamily="34" charset="0"/>
              </a:rPr>
              <a:t>Дейност 1</a:t>
            </a:r>
            <a:r>
              <a:rPr lang="ru-RU" sz="2200" b="1" u="sng" dirty="0">
                <a:solidFill>
                  <a:prstClr val="black"/>
                </a:solidFill>
                <a:latin typeface="Gabriola" pitchFamily="82" charset="0"/>
                <a:cs typeface="Arial" panose="020B0604020202020204" pitchFamily="34" charset="0"/>
              </a:rPr>
              <a:t/>
            </a:r>
            <a:br>
              <a:rPr lang="ru-RU" sz="2200" b="1" u="sng" dirty="0">
                <a:solidFill>
                  <a:prstClr val="black"/>
                </a:solidFill>
                <a:latin typeface="Gabriola" pitchFamily="82" charset="0"/>
                <a:cs typeface="Arial" panose="020B0604020202020204" pitchFamily="34" charset="0"/>
              </a:rPr>
            </a:br>
            <a:r>
              <a:rPr lang="bg-BG" sz="2400" b="1" dirty="0">
                <a:solidFill>
                  <a:srgbClr val="31B4E6">
                    <a:lumMod val="75000"/>
                  </a:srgbClr>
                </a:solidFill>
                <a:latin typeface="Gabriola" pitchFamily="82" charset="0"/>
              </a:rPr>
              <a:t>Привеждане на подзаконовата уредба и вътрешните правила в съответствие с практиката и нормативната рамка в областта на е-управление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262184"/>
          </a:xfrm>
        </p:spPr>
        <p:txBody>
          <a:bodyPr>
            <a:normAutofit lnSpcReduction="10000"/>
          </a:bodyPr>
          <a:lstStyle/>
          <a:p>
            <a:pPr algn="just">
              <a:buFont typeface="Wingdings" pitchFamily="2" charset="2"/>
              <a:buChar char="§"/>
            </a:pPr>
            <a:r>
              <a:rPr lang="ru-RU" sz="2000" b="1" dirty="0">
                <a:latin typeface="Gabriola" pitchFamily="82" charset="0"/>
              </a:rPr>
              <a:t>Ще бъде </a:t>
            </a:r>
            <a:r>
              <a:rPr lang="ru-RU" sz="2000" b="1" dirty="0" smtClean="0">
                <a:latin typeface="Gabriola" pitchFamily="82" charset="0"/>
              </a:rPr>
              <a:t>разработен </a:t>
            </a:r>
            <a:r>
              <a:rPr lang="ru-RU" sz="2000" b="1" dirty="0">
                <a:latin typeface="Gabriola" pitchFamily="82" charset="0"/>
              </a:rPr>
              <a:t>проект на Наредба за създаване, поддържане и ползване на информационните системи за кадастъра и имотния регистър и за прекия достъп до данните в тях (съгл.чл. 7, ал. 3 ЗКИР) и внесен в МС; </a:t>
            </a:r>
            <a:endParaRPr lang="en-US" sz="2000" b="1" dirty="0">
              <a:latin typeface="Gabriola" pitchFamily="82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ru-RU" sz="2000" b="1" dirty="0">
                <a:latin typeface="Gabriola" pitchFamily="82" charset="0"/>
              </a:rPr>
              <a:t>Ще </a:t>
            </a:r>
            <a:r>
              <a:rPr lang="ru-RU" sz="2000" b="1" dirty="0" smtClean="0">
                <a:latin typeface="Gabriola" pitchFamily="82" charset="0"/>
              </a:rPr>
              <a:t>бъдат разработени </a:t>
            </a:r>
            <a:r>
              <a:rPr lang="ru-RU" sz="2000" b="1" dirty="0">
                <a:latin typeface="Gabriola" pitchFamily="82" charset="0"/>
              </a:rPr>
              <a:t>Вътрешни правила за работа </a:t>
            </a:r>
            <a:r>
              <a:rPr lang="ru-RU" sz="2000" b="1" dirty="0" smtClean="0">
                <a:latin typeface="Gabriola" pitchFamily="82" charset="0"/>
              </a:rPr>
              <a:t>на служителте </a:t>
            </a:r>
            <a:r>
              <a:rPr lang="ru-RU" sz="2000" b="1" dirty="0">
                <a:latin typeface="Gabriola" pitchFamily="82" charset="0"/>
              </a:rPr>
              <a:t>и </a:t>
            </a:r>
            <a:r>
              <a:rPr lang="ru-RU" sz="2000" b="1" dirty="0" smtClean="0">
                <a:latin typeface="Gabriola" pitchFamily="82" charset="0"/>
              </a:rPr>
              <a:t>съдиите </a:t>
            </a:r>
            <a:r>
              <a:rPr lang="ru-RU" sz="2000" b="1" dirty="0">
                <a:latin typeface="Gabriola" pitchFamily="82" charset="0"/>
              </a:rPr>
              <a:t>по вписванията; </a:t>
            </a:r>
            <a:endParaRPr lang="en-US" sz="2000" b="1" dirty="0">
              <a:latin typeface="Gabriola" pitchFamily="82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ru-RU" sz="2000" b="1" dirty="0">
                <a:latin typeface="Gabriola" pitchFamily="82" charset="0"/>
              </a:rPr>
              <a:t>Ще бъде </a:t>
            </a:r>
            <a:r>
              <a:rPr lang="ru-RU" sz="2000" b="1" dirty="0" smtClean="0">
                <a:latin typeface="Gabriola" pitchFamily="82" charset="0"/>
              </a:rPr>
              <a:t>разработена </a:t>
            </a:r>
            <a:r>
              <a:rPr lang="ru-RU" sz="2000" b="1" dirty="0">
                <a:latin typeface="Gabriola" pitchFamily="82" charset="0"/>
              </a:rPr>
              <a:t>детайлна Процедура относно привеждане на номенклатурата от наличните към момента книги в </a:t>
            </a:r>
            <a:r>
              <a:rPr lang="ru-RU" sz="2000" b="1" dirty="0" smtClean="0">
                <a:latin typeface="Gabriola" pitchFamily="82" charset="0"/>
              </a:rPr>
              <a:t>ИИСКИР, </a:t>
            </a:r>
            <a:r>
              <a:rPr lang="ru-RU" sz="2000" b="1" dirty="0">
                <a:latin typeface="Gabriola" pitchFamily="82" charset="0"/>
              </a:rPr>
              <a:t>с тези които се водят по реда на Правилника за </a:t>
            </a:r>
            <a:r>
              <a:rPr lang="ru-RU" sz="2000" b="1" dirty="0" smtClean="0">
                <a:latin typeface="Gabriola" pitchFamily="82" charset="0"/>
              </a:rPr>
              <a:t>вписванията за </a:t>
            </a:r>
            <a:r>
              <a:rPr lang="ru-RU" sz="2000" b="1" dirty="0">
                <a:latin typeface="Gabriola" pitchFamily="82" charset="0"/>
              </a:rPr>
              <a:t>службите в които не е открито производство по създаване на имотен регистър и за </a:t>
            </a:r>
            <a:r>
              <a:rPr lang="ru-RU" sz="2000" b="1" dirty="0" smtClean="0">
                <a:latin typeface="Gabriola" pitchFamily="82" charset="0"/>
              </a:rPr>
              <a:t>службите, </a:t>
            </a:r>
            <a:r>
              <a:rPr lang="ru-RU" sz="2000" b="1" dirty="0">
                <a:latin typeface="Gabriola" pitchFamily="82" charset="0"/>
              </a:rPr>
              <a:t>където има открито производство за създаване на имотен регистър по реда на ЗКИР; </a:t>
            </a:r>
            <a:endParaRPr lang="en-US" sz="2000" b="1" dirty="0">
              <a:latin typeface="Gabriola" pitchFamily="82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ru-RU" sz="2000" b="1" dirty="0">
                <a:latin typeface="Gabriola" pitchFamily="82" charset="0"/>
              </a:rPr>
              <a:t>Ще бъде </a:t>
            </a:r>
            <a:r>
              <a:rPr lang="ru-RU" sz="2000" b="1" dirty="0" smtClean="0">
                <a:latin typeface="Gabriola" pitchFamily="82" charset="0"/>
              </a:rPr>
              <a:t>актуализирана Инструкцията </a:t>
            </a:r>
            <a:r>
              <a:rPr lang="ru-RU" sz="2000" b="1" dirty="0">
                <a:latin typeface="Gabriola" pitchFamily="82" charset="0"/>
              </a:rPr>
              <a:t>за </a:t>
            </a:r>
            <a:r>
              <a:rPr lang="ru-RU" sz="2000" b="1" dirty="0" smtClean="0">
                <a:latin typeface="Gabriola" pitchFamily="82" charset="0"/>
              </a:rPr>
              <a:t>вътрешен </a:t>
            </a:r>
            <a:r>
              <a:rPr lang="ru-RU" sz="2000" b="1" dirty="0">
                <a:latin typeface="Gabriola" pitchFamily="82" charset="0"/>
              </a:rPr>
              <a:t>документооборот и организация на работата с електронно подписани документи в АВ.</a:t>
            </a:r>
            <a:endParaRPr lang="bg-BG" sz="2000" b="1" dirty="0">
              <a:latin typeface="Gabriola" pitchFamily="82" charset="0"/>
              <a:cs typeface="Arial" panose="020B0604020202020204" pitchFamily="34" charset="0"/>
            </a:endParaRPr>
          </a:p>
          <a:p>
            <a:endParaRPr lang="bg-BG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30895" y="68228"/>
            <a:ext cx="1304194" cy="97814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90360" y="68228"/>
            <a:ext cx="1146147" cy="11400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95439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702012"/>
            <a:ext cx="8911687" cy="1184453"/>
          </a:xfrm>
        </p:spPr>
        <p:txBody>
          <a:bodyPr>
            <a:normAutofit/>
          </a:bodyPr>
          <a:lstStyle/>
          <a:p>
            <a:pPr marL="342900" lvl="0" indent="-342900" algn="ctr">
              <a:spcBef>
                <a:spcPts val="1000"/>
              </a:spcBef>
            </a:pPr>
            <a:r>
              <a:rPr lang="ru-RU" sz="2200" b="1" u="sng" dirty="0">
                <a:solidFill>
                  <a:prstClr val="black"/>
                </a:solidFill>
                <a:latin typeface="Georgia" pitchFamily="18" charset="0"/>
                <a:cs typeface="Arial" panose="020B0604020202020204" pitchFamily="34" charset="0"/>
              </a:rPr>
              <a:t>Дейност </a:t>
            </a:r>
            <a:r>
              <a:rPr lang="en-US" sz="2200" b="1" u="sng" dirty="0" smtClean="0">
                <a:solidFill>
                  <a:prstClr val="black"/>
                </a:solidFill>
                <a:latin typeface="Georgia" pitchFamily="18" charset="0"/>
                <a:cs typeface="Arial" panose="020B0604020202020204" pitchFamily="34" charset="0"/>
              </a:rPr>
              <a:t>2</a:t>
            </a:r>
            <a:r>
              <a:rPr lang="en-US" sz="2200" u="sng" dirty="0" smtClean="0">
                <a:solidFill>
                  <a:prstClr val="black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/>
            </a:r>
            <a:br>
              <a:rPr lang="en-US" sz="2200" u="sng" dirty="0" smtClean="0">
                <a:solidFill>
                  <a:prstClr val="black"/>
                </a:solidFill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ru-RU" sz="2400" b="1" dirty="0" smtClean="0">
                <a:latin typeface="Gabriola" pitchFamily="82" charset="0"/>
              </a:rPr>
              <a:t>Надграждане на Модул „Имотен регистър“ в Интегрирана информационна система за Кадастър и Имотен регистър</a:t>
            </a:r>
            <a:endParaRPr lang="bg-BG" sz="2400" b="1" dirty="0">
              <a:solidFill>
                <a:schemeClr val="tx1"/>
              </a:solidFill>
              <a:latin typeface="Gabriola" pitchFamily="82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331308"/>
            <a:ext cx="8915400" cy="404477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000" b="1" dirty="0" smtClean="0">
                <a:latin typeface="Georgia" pitchFamily="18" charset="0"/>
              </a:rPr>
              <a:t>Конкретните </a:t>
            </a:r>
            <a:r>
              <a:rPr lang="ru-RU" sz="2000" b="1" dirty="0">
                <a:latin typeface="Georgia" pitchFamily="18" charset="0"/>
              </a:rPr>
              <a:t>резултати от тази </a:t>
            </a:r>
            <a:r>
              <a:rPr lang="ru-RU" sz="2000" b="1" dirty="0" smtClean="0">
                <a:latin typeface="Georgia" pitchFamily="18" charset="0"/>
              </a:rPr>
              <a:t>дейност:</a:t>
            </a:r>
            <a:endParaRPr lang="en-US" sz="2000" b="1" dirty="0" smtClean="0">
              <a:latin typeface="Georgia" pitchFamily="18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ru-RU" sz="2000" b="1" dirty="0">
                <a:latin typeface="Gabriola" pitchFamily="82" charset="0"/>
              </a:rPr>
              <a:t>Ще бъде </a:t>
            </a:r>
            <a:r>
              <a:rPr lang="ru-RU" sz="2000" b="1" dirty="0" smtClean="0">
                <a:latin typeface="Gabriola" pitchFamily="82" charset="0"/>
              </a:rPr>
              <a:t>надградена </a:t>
            </a:r>
            <a:r>
              <a:rPr lang="ru-RU" sz="2000" b="1" dirty="0">
                <a:latin typeface="Gabriola" pitchFamily="82" charset="0"/>
              </a:rPr>
              <a:t>ИИСКИР (Имотен регистър), </a:t>
            </a:r>
            <a:r>
              <a:rPr lang="ru-RU" sz="2000" b="1" dirty="0" smtClean="0">
                <a:latin typeface="Gabriola" pitchFamily="82" charset="0"/>
              </a:rPr>
              <a:t>отразени </a:t>
            </a:r>
            <a:r>
              <a:rPr lang="ru-RU" sz="2000" b="1" dirty="0">
                <a:latin typeface="Gabriola" pitchFamily="82" charset="0"/>
              </a:rPr>
              <a:t>всички пропуски и технически несъответствия в системата на съществуващия потребителския интерфейс</a:t>
            </a:r>
            <a:r>
              <a:rPr lang="ru-RU" sz="2000" b="1" dirty="0" smtClean="0">
                <a:latin typeface="Gabriola" pitchFamily="82" charset="0"/>
              </a:rPr>
              <a:t>;</a:t>
            </a:r>
            <a:endParaRPr lang="en-US" sz="2000" b="1" dirty="0" smtClean="0">
              <a:latin typeface="Gabriola" pitchFamily="82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ru-RU" sz="2000" b="1" dirty="0">
                <a:latin typeface="Gabriola" pitchFamily="82" charset="0"/>
              </a:rPr>
              <a:t>Ще бъде и</a:t>
            </a:r>
            <a:r>
              <a:rPr lang="ru-RU" sz="2000" b="1" dirty="0" smtClean="0">
                <a:latin typeface="Gabriola" pitchFamily="82" charset="0"/>
              </a:rPr>
              <a:t>зградена </a:t>
            </a:r>
            <a:r>
              <a:rPr lang="ru-RU" sz="2000" b="1" dirty="0">
                <a:latin typeface="Gabriola" pitchFamily="82" charset="0"/>
              </a:rPr>
              <a:t>функционалност за привеждане на номенклатурата от наличните към момента книги в ИИСКИР съгласно изготвената процедура в Дейност </a:t>
            </a:r>
            <a:r>
              <a:rPr lang="ru-RU" sz="2000" b="1" dirty="0" smtClean="0">
                <a:latin typeface="Gabriola" pitchFamily="82" charset="0"/>
              </a:rPr>
              <a:t>1</a:t>
            </a:r>
            <a:r>
              <a:rPr lang="en-US" sz="2000" b="1" dirty="0" smtClean="0">
                <a:latin typeface="Gabriola" pitchFamily="82" charset="0"/>
              </a:rPr>
              <a:t>;</a:t>
            </a:r>
          </a:p>
          <a:p>
            <a:pPr algn="just">
              <a:buFont typeface="Wingdings" pitchFamily="2" charset="2"/>
              <a:buChar char="§"/>
            </a:pPr>
            <a:r>
              <a:rPr lang="ru-RU" sz="2000" b="1" dirty="0">
                <a:latin typeface="Gabriola" pitchFamily="82" charset="0"/>
              </a:rPr>
              <a:t>Ще бъде </a:t>
            </a:r>
            <a:r>
              <a:rPr lang="ru-RU" sz="2000" b="1" dirty="0" smtClean="0">
                <a:latin typeface="Gabriola" pitchFamily="82" charset="0"/>
              </a:rPr>
              <a:t>изградена </a:t>
            </a:r>
            <a:r>
              <a:rPr lang="ru-RU" sz="2000" b="1" dirty="0">
                <a:latin typeface="Gabriola" pitchFamily="82" charset="0"/>
              </a:rPr>
              <a:t>функционалност за електронно подаване на данни/документи/заявления, включително и от </a:t>
            </a:r>
            <a:r>
              <a:rPr lang="ru-RU" sz="2000" b="1" dirty="0" smtClean="0">
                <a:latin typeface="Gabriola" pitchFamily="82" charset="0"/>
              </a:rPr>
              <a:t>нотариусите, интегриране </a:t>
            </a:r>
            <a:r>
              <a:rPr lang="ru-RU" sz="2000" b="1" dirty="0">
                <a:latin typeface="Gabriola" pitchFamily="82" charset="0"/>
              </a:rPr>
              <a:t>с входящия регистър и реализиране на електронни услуги, обхващащи вписвания, заличавания и отбелязвания за над 150 вида актове; </a:t>
            </a:r>
            <a:endParaRPr lang="en-US" sz="2000" b="1" dirty="0">
              <a:latin typeface="Gabriola" pitchFamily="82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ru-RU" sz="2000" b="1" dirty="0">
                <a:latin typeface="Gabriola" pitchFamily="82" charset="0"/>
              </a:rPr>
              <a:t>Ще бъде </a:t>
            </a:r>
            <a:r>
              <a:rPr lang="ru-RU" sz="2000" b="1" dirty="0" smtClean="0">
                <a:latin typeface="Gabriola" pitchFamily="82" charset="0"/>
              </a:rPr>
              <a:t>надграден </a:t>
            </a:r>
            <a:r>
              <a:rPr lang="ru-RU" sz="2000" b="1" dirty="0">
                <a:latin typeface="Gabriola" pitchFamily="82" charset="0"/>
              </a:rPr>
              <a:t>Регистър на имуществените отношения на съпрузите (РИОС), чрез изграждане на интерфейс за автоматизиран обмен на данни с ИР. </a:t>
            </a:r>
            <a:endParaRPr lang="en-US" sz="2000" b="1" dirty="0">
              <a:latin typeface="Gabriola" pitchFamily="8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3065" y="124504"/>
            <a:ext cx="1146147" cy="114005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30895" y="68228"/>
            <a:ext cx="1304194" cy="9781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82119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435</TotalTime>
  <Words>1022</Words>
  <Application>Microsoft Office PowerPoint</Application>
  <PresentationFormat>Custom</PresentationFormat>
  <Paragraphs>110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Wisp</vt:lpstr>
      <vt:lpstr>Проект BG05SFOP001-1.002-0004-С01 за  „Надграждане на имотния регистър за интеграция с кадастралния регистър и предоставяне на допълнителни е-услуги“ </vt:lpstr>
      <vt:lpstr>Финансиране</vt:lpstr>
      <vt:lpstr>Основна цел на проекта </vt:lpstr>
      <vt:lpstr>Специфични цели</vt:lpstr>
      <vt:lpstr>Целеви групи</vt:lpstr>
      <vt:lpstr>Дейности по проекта</vt:lpstr>
      <vt:lpstr>Дейност 1 Привеждане на подзаконовата уредба и вътрешните правила в съответствие с практиката и нормативната рамка в областта на е-управление</vt:lpstr>
      <vt:lpstr>Дейност 1 Привеждане на подзаконовата уредба и вътрешните правила в съответствие с практиката и нормативната рамка в областта на е-управление</vt:lpstr>
      <vt:lpstr>Дейност 2 Надграждане на Модул „Имотен регистър“ в Интегрирана информационна система за Кадастър и Имотен регистър</vt:lpstr>
      <vt:lpstr>Дейност 2 Надграждане на Модул „Имотен регистър“ в Интегрирана информационна система за Кадастър и Имотен регистър</vt:lpstr>
      <vt:lpstr>Дейност 2 Надграждане на Модул „Имотен регистър“ в Интегрирана информационна система за Кадастър и Имотен регистър</vt:lpstr>
      <vt:lpstr>Дейност 3 Надграждане на модул за отдалечен достъп (One-stop-shop)</vt:lpstr>
      <vt:lpstr>Дейност 3 Надграждане на модул за отдалечен достъп (One-stop-shop)</vt:lpstr>
      <vt:lpstr>PowerPoint Presentation</vt:lpstr>
      <vt:lpstr>Текущо изпълнение на проекта към текущия период по дейности</vt:lpstr>
      <vt:lpstr>Минимум 9 нови електронни услуги</vt:lpstr>
      <vt:lpstr>Въпроси и отговори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Йорданка Мравкова</dc:creator>
  <cp:lastModifiedBy> </cp:lastModifiedBy>
  <cp:revision>51</cp:revision>
  <dcterms:created xsi:type="dcterms:W3CDTF">2017-09-18T12:12:13Z</dcterms:created>
  <dcterms:modified xsi:type="dcterms:W3CDTF">2018-05-04T08:39:29Z</dcterms:modified>
</cp:coreProperties>
</file>